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6"/>
  </p:notesMasterIdLst>
  <p:handoutMasterIdLst>
    <p:handoutMasterId r:id="rId47"/>
  </p:handoutMasterIdLst>
  <p:sldIdLst>
    <p:sldId id="256" r:id="rId2"/>
    <p:sldId id="313" r:id="rId3"/>
    <p:sldId id="314" r:id="rId4"/>
    <p:sldId id="315" r:id="rId5"/>
    <p:sldId id="316" r:id="rId6"/>
    <p:sldId id="317" r:id="rId7"/>
    <p:sldId id="318" r:id="rId8"/>
    <p:sldId id="339" r:id="rId9"/>
    <p:sldId id="319" r:id="rId10"/>
    <p:sldId id="340" r:id="rId11"/>
    <p:sldId id="320" r:id="rId12"/>
    <p:sldId id="321" r:id="rId13"/>
    <p:sldId id="341" r:id="rId14"/>
    <p:sldId id="322" r:id="rId15"/>
    <p:sldId id="342" r:id="rId16"/>
    <p:sldId id="323" r:id="rId17"/>
    <p:sldId id="343" r:id="rId18"/>
    <p:sldId id="324" r:id="rId19"/>
    <p:sldId id="344" r:id="rId20"/>
    <p:sldId id="325" r:id="rId21"/>
    <p:sldId id="345" r:id="rId22"/>
    <p:sldId id="356" r:id="rId23"/>
    <p:sldId id="346" r:id="rId24"/>
    <p:sldId id="347" r:id="rId25"/>
    <p:sldId id="348" r:id="rId26"/>
    <p:sldId id="349" r:id="rId27"/>
    <p:sldId id="327" r:id="rId28"/>
    <p:sldId id="350" r:id="rId29"/>
    <p:sldId id="328" r:id="rId30"/>
    <p:sldId id="329" r:id="rId31"/>
    <p:sldId id="351" r:id="rId32"/>
    <p:sldId id="330" r:id="rId33"/>
    <p:sldId id="331" r:id="rId34"/>
    <p:sldId id="332" r:id="rId35"/>
    <p:sldId id="352" r:id="rId36"/>
    <p:sldId id="333" r:id="rId37"/>
    <p:sldId id="334" r:id="rId38"/>
    <p:sldId id="353" r:id="rId39"/>
    <p:sldId id="335" r:id="rId40"/>
    <p:sldId id="336" r:id="rId41"/>
    <p:sldId id="354" r:id="rId42"/>
    <p:sldId id="337" r:id="rId43"/>
    <p:sldId id="338" r:id="rId44"/>
    <p:sldId id="35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FF"/>
    <a:srgbClr val="076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37" d="100"/>
          <a:sy n="37" d="100"/>
        </p:scale>
        <p:origin x="-110" y="-725"/>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pPr/>
              <a:t>7/7/2022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p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pPr/>
              <a:t>7/7/2022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p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1"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r" defTabSz="914400" rtl="1"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r" defTabSz="914400" rtl="1"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r" defTabSz="914400" rtl="1"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230" y="1866814"/>
            <a:ext cx="9602789" cy="2667000"/>
          </a:xfrm>
        </p:spPr>
        <p:txBody>
          <a:bodyPr/>
          <a:lstStyle/>
          <a:p>
            <a:r>
              <a:rPr lang="fa-IR" sz="5400" b="1" dirty="0">
                <a:effectLst>
                  <a:outerShdw blurRad="50800" dist="38100" dir="2700000" algn="tl">
                    <a:srgbClr val="000000">
                      <a:alpha val="40000"/>
                    </a:srgbClr>
                  </a:outerShdw>
                </a:effectLst>
                <a:cs typeface="B Mitra" panose="00000400000000000000" pitchFamily="2" charset="-78"/>
              </a:rPr>
              <a:t>بسته آموزش فرزندپروری </a:t>
            </a:r>
            <a:r>
              <a:rPr lang="en-US" sz="5400" dirty="0">
                <a:cs typeface="B Mitra" panose="00000400000000000000" pitchFamily="2" charset="-78"/>
              </a:rPr>
              <a:t/>
            </a:r>
            <a:br>
              <a:rPr lang="en-US" sz="5400" dirty="0">
                <a:cs typeface="B Mitra" panose="00000400000000000000" pitchFamily="2" charset="-78"/>
              </a:rPr>
            </a:br>
            <a:r>
              <a:rPr lang="fa-IR" sz="5400" b="1" dirty="0">
                <a:effectLst>
                  <a:outerShdw blurRad="50800" dist="38100" dir="2700000" algn="tl">
                    <a:srgbClr val="000000">
                      <a:alpha val="40000"/>
                    </a:srgbClr>
                  </a:outerShdw>
                </a:effectLst>
                <a:cs typeface="B Mitra" panose="00000400000000000000" pitchFamily="2" charset="-78"/>
              </a:rPr>
              <a:t>در بحران­ها همراه با ظرفیت­سازی و </a:t>
            </a:r>
            <a:r>
              <a:rPr lang="en-US" sz="5400" dirty="0">
                <a:cs typeface="B Mitra" panose="00000400000000000000" pitchFamily="2" charset="-78"/>
              </a:rPr>
              <a:t/>
            </a:r>
            <a:br>
              <a:rPr lang="en-US" sz="5400" dirty="0">
                <a:cs typeface="B Mitra" panose="00000400000000000000" pitchFamily="2" charset="-78"/>
              </a:rPr>
            </a:br>
            <a:r>
              <a:rPr lang="fa-IR" sz="5400" b="1" dirty="0">
                <a:effectLst>
                  <a:outerShdw blurRad="50800" dist="38100" dir="2700000" algn="tl">
                    <a:srgbClr val="000000">
                      <a:alpha val="40000"/>
                    </a:srgbClr>
                  </a:outerShdw>
                </a:effectLst>
                <a:cs typeface="B Mitra" panose="00000400000000000000" pitchFamily="2" charset="-78"/>
              </a:rPr>
              <a:t>ارزیابی کارشناسان</a:t>
            </a:r>
            <a:endParaRPr lang="en-US" sz="5400" dirty="0">
              <a:cs typeface="B Mitra" panose="00000400000000000000" pitchFamily="2" charset="-78"/>
            </a:endParaRPr>
          </a:p>
        </p:txBody>
      </p:sp>
      <p:sp>
        <p:nvSpPr>
          <p:cNvPr id="3" name="Subtitle 2"/>
          <p:cNvSpPr>
            <a:spLocks noGrp="1"/>
          </p:cNvSpPr>
          <p:nvPr>
            <p:ph type="subTitle" idx="1"/>
          </p:nvPr>
        </p:nvSpPr>
        <p:spPr>
          <a:xfrm>
            <a:off x="1287230" y="4689389"/>
            <a:ext cx="9601200" cy="990600"/>
          </a:xfrm>
        </p:spPr>
        <p:txBody>
          <a:bodyPr>
            <a:normAutofit/>
          </a:bodyPr>
          <a:lstStyle/>
          <a:p>
            <a:r>
              <a:rPr lang="fa-IR" sz="3200" b="1" dirty="0" smtClean="0">
                <a:cs typeface="B Mitra" panose="00000400000000000000" pitchFamily="2" charset="-78"/>
              </a:rPr>
              <a:t>تیرماه 1401</a:t>
            </a:r>
            <a:endParaRPr lang="en-US" sz="3200" b="1" dirty="0">
              <a:cs typeface="B Mitra" panose="00000400000000000000" pitchFamily="2" charset="-78"/>
            </a:endParaRPr>
          </a:p>
        </p:txBody>
      </p:sp>
      <p:sp>
        <p:nvSpPr>
          <p:cNvPr id="8" name="Rectangle 7"/>
          <p:cNvSpPr/>
          <p:nvPr/>
        </p:nvSpPr>
        <p:spPr>
          <a:xfrm>
            <a:off x="0" y="-14822"/>
            <a:ext cx="12192000" cy="86331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239317" y="151001"/>
            <a:ext cx="953387" cy="516856"/>
          </a:xfrm>
          <a:prstGeom prst="rect">
            <a:avLst/>
          </a:prstGeom>
        </p:spPr>
      </p:pic>
      <p:pic>
        <p:nvPicPr>
          <p:cNvPr id="6" name="Picture 5" descr="Description: index.jpeg"/>
          <p:cNvPicPr/>
          <p:nvPr/>
        </p:nvPicPr>
        <p:blipFill>
          <a:blip r:embed="rId3">
            <a:extLst>
              <a:ext uri="{28A0092B-C50C-407E-A947-70E740481C1C}">
                <a14:useLocalDpi xmlns:a14="http://schemas.microsoft.com/office/drawing/2010/main" val="0"/>
              </a:ext>
            </a:extLst>
          </a:blip>
          <a:srcRect/>
          <a:stretch>
            <a:fillRect/>
          </a:stretch>
        </p:blipFill>
        <p:spPr bwMode="auto">
          <a:xfrm>
            <a:off x="7789445" y="-7647"/>
            <a:ext cx="957262" cy="848967"/>
          </a:xfrm>
          <a:prstGeom prst="rect">
            <a:avLst/>
          </a:prstGeom>
          <a:noFill/>
          <a:ln>
            <a:noFill/>
          </a:ln>
        </p:spPr>
      </p:pic>
      <p:pic>
        <p:nvPicPr>
          <p:cNvPr id="5" name="Picture 4" descr="Description: IACAP Arm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39" y="77023"/>
            <a:ext cx="1118736" cy="728454"/>
          </a:xfrm>
          <a:prstGeom prst="rect">
            <a:avLst/>
          </a:prstGeom>
          <a:noFill/>
          <a:ln>
            <a:noFill/>
          </a:ln>
        </p:spPr>
      </p:pic>
      <p:pic>
        <p:nvPicPr>
          <p:cNvPr id="4" name="Picture 3" descr="Description: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93790"/>
            <a:ext cx="790149" cy="694919"/>
          </a:xfrm>
          <a:prstGeom prst="rect">
            <a:avLst/>
          </a:prstGeom>
          <a:noFill/>
          <a:ln>
            <a:noFill/>
          </a:ln>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a:buNone/>
            </a:pPr>
            <a:r>
              <a:rPr lang="fa-IR" sz="2400" b="1" dirty="0" smtClean="0">
                <a:solidFill>
                  <a:srgbClr val="0070C0"/>
                </a:solidFill>
              </a:rPr>
              <a:t>3- </a:t>
            </a:r>
            <a:r>
              <a:rPr lang="ar-SA" sz="2400" b="1" dirty="0">
                <a:solidFill>
                  <a:srgbClr val="0070C0"/>
                </a:solidFill>
              </a:rPr>
              <a:t>فرصت صحبت کردن راجع به نگرانی ها و احساسات مختلف را در اختیار نوجوان قرار دهید</a:t>
            </a:r>
            <a:r>
              <a:rPr lang="fa-IR" sz="2400" b="1" dirty="0">
                <a:solidFill>
                  <a:srgbClr val="0070C0"/>
                </a:solidFill>
              </a:rPr>
              <a:t>.</a:t>
            </a:r>
            <a:r>
              <a:rPr lang="fa-IR" b="1" dirty="0">
                <a:solidFill>
                  <a:srgbClr val="0066FF"/>
                </a:solidFill>
              </a:rPr>
              <a:t>( مرتبط یا غیرمرتبط با بحران)</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a:t>
            </a:r>
            <a:r>
              <a:rPr lang="fa-IR" b="1" dirty="0" smtClean="0"/>
              <a:t>کودکان </a:t>
            </a:r>
            <a:r>
              <a:rPr lang="fa-IR" b="1" dirty="0"/>
              <a:t>درگیر در بحران کمک کنیم؟</a:t>
            </a:r>
            <a:endParaRPr lang="en-US" b="1" dirty="0"/>
          </a:p>
        </p:txBody>
      </p:sp>
      <p:sp>
        <p:nvSpPr>
          <p:cNvPr id="4" name="Oval 3"/>
          <p:cNvSpPr/>
          <p:nvPr/>
        </p:nvSpPr>
        <p:spPr>
          <a:xfrm>
            <a:off x="0" y="2957513"/>
            <a:ext cx="12192000" cy="3300412"/>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1">
              <a:defRPr/>
            </a:pPr>
            <a:r>
              <a:rPr lang="fa-IR" sz="2400" dirty="0">
                <a:solidFill>
                  <a:schemeClr val="tx1"/>
                </a:solidFill>
              </a:rPr>
              <a:t>میدونم که نگران منی که سر کار میرم یه موقع کرونا نگیرم... البته من سعی می کنم تمام نکات بهداشتی را هم سر کارم و هم تو خوونه رعایت کنم... مثلا خیلی دلم میخواد برای شام تولدت به یه رستوران خیلی خوب بریم، ولی با توجه به محدودیت بیرون رفتنمون، دارم سعی می کنم غذا و دسر مورد علاقه ات را تو خونه درست کنم که هم خوشحال بشی و هم خیالت راحت باشه..."</a:t>
            </a:r>
            <a:endParaRPr lang="en-US" sz="2400" dirty="0">
              <a:solidFill>
                <a:schemeClr val="tx1"/>
              </a:solidFill>
            </a:endParaRPr>
          </a:p>
          <a:p>
            <a:pPr algn="ctr" rtl="1" eaLnBrk="1" hangingPunct="1">
              <a:buFont typeface="Wingdings 3" pitchFamily="18" charset="2"/>
              <a:buNone/>
              <a:defRPr/>
            </a:pPr>
            <a:endParaRPr lang="en-US" sz="2800" b="1" dirty="0">
              <a:solidFill>
                <a:srgbClr val="FF0000"/>
              </a:solidFill>
              <a:cs typeface="Arial"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b="1" dirty="0" smtClean="0">
                <a:solidFill>
                  <a:srgbClr val="0066FF"/>
                </a:solidFill>
              </a:rPr>
              <a:t>4- </a:t>
            </a:r>
            <a:r>
              <a:rPr lang="fa-IR" sz="3200" b="1" dirty="0">
                <a:solidFill>
                  <a:srgbClr val="0066FF"/>
                </a:solidFill>
              </a:rPr>
              <a:t>تشویق کودکان به صحبت کردن پیرامون احساسات و نگرانی هایشان </a:t>
            </a:r>
            <a:r>
              <a:rPr lang="fa-IR" b="1" dirty="0">
                <a:solidFill>
                  <a:srgbClr val="0066FF"/>
                </a:solidFill>
              </a:rPr>
              <a:t>( مرتبط یا غیرمرتبط با بحران)</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0" y="3429000"/>
            <a:ext cx="11616267" cy="24272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800" b="1" dirty="0">
                <a:solidFill>
                  <a:srgbClr val="FF0000"/>
                </a:solidFill>
              </a:rPr>
              <a:t>می خواهی کمی با هم حرف بزنیم؟ ... احساس می کنم کمی ترسیدی! ... برام بگو نگران چی هستی؟ نگرانی که داریم میریم سفر، یه موقع هواپیما سقوط کنه؟..."</a:t>
            </a:r>
            <a:endParaRPr lang="en-US" sz="2800" b="1" dirty="0">
              <a:solidFill>
                <a:srgbClr val="FF0000"/>
              </a:solidFill>
              <a:cs typeface="Arial"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dirty="0" smtClean="0">
                <a:solidFill>
                  <a:srgbClr val="0066FF"/>
                </a:solidFill>
              </a:rPr>
              <a:t>5</a:t>
            </a:r>
            <a:r>
              <a:rPr lang="fa-IR" sz="3200" b="1" dirty="0" smtClean="0">
                <a:solidFill>
                  <a:srgbClr val="0066FF"/>
                </a:solidFill>
              </a:rPr>
              <a:t>- </a:t>
            </a:r>
            <a:r>
              <a:rPr lang="ar-SA" sz="3200" b="1" dirty="0">
                <a:solidFill>
                  <a:srgbClr val="0066FF"/>
                </a:solidFill>
              </a:rPr>
              <a:t>کودک را به خاطر</a:t>
            </a:r>
            <a:r>
              <a:rPr lang="fa-IR" sz="3200" b="1" dirty="0">
                <a:solidFill>
                  <a:srgbClr val="0066FF"/>
                </a:solidFill>
              </a:rPr>
              <a:t>داشتن یک </a:t>
            </a:r>
            <a:r>
              <a:rPr lang="ar-SA" sz="3200" b="1" dirty="0">
                <a:solidFill>
                  <a:srgbClr val="0066FF"/>
                </a:solidFill>
              </a:rPr>
              <a:t>احساس خاص و رفتار ناشی از آن سرزنش نکنید</a:t>
            </a:r>
            <a:r>
              <a:rPr lang="fa-IR" sz="3200" b="1" dirty="0">
                <a:solidFill>
                  <a:srgbClr val="0066FF"/>
                </a:solidFill>
              </a:rPr>
              <a:t>. </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575733" y="3213100"/>
            <a:ext cx="11616267" cy="26431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ar-SA" sz="2800" b="1" dirty="0">
                <a:solidFill>
                  <a:srgbClr val="FF0000"/>
                </a:solidFill>
              </a:rPr>
              <a:t>برو تو آینه نگاه کن! ببین وقتی گریه می­کنی صورتت چقدر زشت می­شه، مثل بچه کوچولوها می­ترسی! .. زشته!... تو دیگه مرد شدی، بزرگ شدی...".</a:t>
            </a:r>
            <a:endParaRPr lang="en-US" sz="2800" b="1" dirty="0">
              <a:solidFill>
                <a:srgbClr val="FF0000"/>
              </a:solidFill>
              <a:cs typeface="Arial" charset="0"/>
            </a:endParaRPr>
          </a:p>
        </p:txBody>
      </p:sp>
      <p:pic>
        <p:nvPicPr>
          <p:cNvPr id="17413" name="Picture 2" descr="Zeichen 267 - Verbot der Einfahrt, StVO 1970.svg"/>
          <p:cNvPicPr>
            <a:picLocks noChangeAspect="1" noChangeArrowheads="1"/>
          </p:cNvPicPr>
          <p:nvPr/>
        </p:nvPicPr>
        <p:blipFill>
          <a:blip r:embed="rId2"/>
          <a:srcRect/>
          <a:stretch>
            <a:fillRect/>
          </a:stretch>
        </p:blipFill>
        <p:spPr bwMode="auto">
          <a:xfrm>
            <a:off x="10223501" y="3716339"/>
            <a:ext cx="673100" cy="649287"/>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dirty="0" smtClean="0">
                <a:solidFill>
                  <a:srgbClr val="0066FF"/>
                </a:solidFill>
              </a:rPr>
              <a:t>5</a:t>
            </a:r>
            <a:r>
              <a:rPr lang="fa-IR" sz="3200" b="1" dirty="0" smtClean="0">
                <a:solidFill>
                  <a:srgbClr val="0066FF"/>
                </a:solidFill>
              </a:rPr>
              <a:t>- </a:t>
            </a:r>
            <a:r>
              <a:rPr lang="fa-IR" sz="3200" b="1" dirty="0">
                <a:solidFill>
                  <a:srgbClr val="0066FF"/>
                </a:solidFill>
              </a:rPr>
              <a:t>او</a:t>
            </a:r>
            <a:r>
              <a:rPr lang="ar-SA" sz="3200" b="1" dirty="0">
                <a:solidFill>
                  <a:srgbClr val="0066FF"/>
                </a:solidFill>
              </a:rPr>
              <a:t> را به خاطر</a:t>
            </a:r>
            <a:r>
              <a:rPr lang="fa-IR" sz="3200" b="1" dirty="0">
                <a:solidFill>
                  <a:srgbClr val="0066FF"/>
                </a:solidFill>
              </a:rPr>
              <a:t>داشتن یک </a:t>
            </a:r>
            <a:r>
              <a:rPr lang="ar-SA" sz="3200" b="1" dirty="0">
                <a:solidFill>
                  <a:srgbClr val="0066FF"/>
                </a:solidFill>
              </a:rPr>
              <a:t>احساس خاص و رفتار ناشی از آن سرزنش نکنید</a:t>
            </a:r>
            <a:r>
              <a:rPr lang="fa-IR" sz="3200" b="1" dirty="0">
                <a:solidFill>
                  <a:srgbClr val="0066FF"/>
                </a:solidFill>
              </a:rPr>
              <a:t>. </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2943226"/>
            <a:ext cx="12192000" cy="3471862"/>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rtl="1">
              <a:buFont typeface="Arial" pitchFamily="34" charset="0"/>
              <a:buChar char="•"/>
              <a:defRPr/>
            </a:pPr>
            <a:r>
              <a:rPr lang="ar-SA" sz="2400" dirty="0">
                <a:solidFill>
                  <a:schemeClr val="tx1"/>
                </a:solidFill>
              </a:rPr>
              <a:t>والا ما ندیده بودیم مرد ها اینقدر بترسن... مردها معمولا شجاع و نترس هستن... تو بخوای خودتو اینجوری ببازی پس من که یه زن هستم باید چی کار کنم... ما را بگو که می خواستیم بابات که ماموریت میره، تو مرد خونه بشی...</a:t>
            </a:r>
            <a:endParaRPr lang="fa-IR" sz="2400" dirty="0">
              <a:solidFill>
                <a:schemeClr val="tx1"/>
              </a:solidFill>
            </a:endParaRPr>
          </a:p>
          <a:p>
            <a:pPr lvl="0" algn="just" rtl="1">
              <a:buFont typeface="Arial" pitchFamily="34" charset="0"/>
              <a:buChar char="•"/>
              <a:defRPr/>
            </a:pPr>
            <a:r>
              <a:rPr lang="fa-IR" sz="2400" dirty="0">
                <a:solidFill>
                  <a:schemeClr val="tx1"/>
                </a:solidFill>
              </a:rPr>
              <a:t>مثل بچه ها رفتار می کنی... من تعجب می کنم!</a:t>
            </a:r>
          </a:p>
          <a:p>
            <a:pPr lvl="0" algn="just" rtl="1">
              <a:defRPr/>
            </a:pPr>
            <a:r>
              <a:rPr lang="ar-SA" sz="2400" b="1" dirty="0">
                <a:solidFill>
                  <a:srgbClr val="FF0000"/>
                </a:solidFill>
              </a:rPr>
              <a:t>بگویید: " پسرم میدونم که خیلی ترسیدی... طبیعیه... همه اونهایی که این خبر را شنیدند ترسیدن و وحشت کردن..."</a:t>
            </a:r>
            <a:endParaRPr lang="en-US" sz="2400" b="1" dirty="0">
              <a:solidFill>
                <a:srgbClr val="FF0000"/>
              </a:solidFill>
            </a:endParaRPr>
          </a:p>
          <a:p>
            <a:pPr algn="ctr" rtl="1" eaLnBrk="1" hangingPunct="1">
              <a:buFont typeface="Wingdings 3" pitchFamily="18" charset="2"/>
              <a:buNone/>
              <a:defRPr/>
            </a:pPr>
            <a:endParaRPr lang="en-US" sz="2800" b="1" dirty="0">
              <a:solidFill>
                <a:srgbClr val="FF0000"/>
              </a:solidFill>
              <a:cs typeface="Arial" charset="0"/>
            </a:endParaRPr>
          </a:p>
        </p:txBody>
      </p:sp>
      <p:pic>
        <p:nvPicPr>
          <p:cNvPr id="17413" name="Picture 2" descr="Zeichen 267 - Verbot der Einfahrt, StVO 1970.svg"/>
          <p:cNvPicPr>
            <a:picLocks noChangeAspect="1" noChangeArrowheads="1"/>
          </p:cNvPicPr>
          <p:nvPr/>
        </p:nvPicPr>
        <p:blipFill>
          <a:blip r:embed="rId2"/>
          <a:srcRect/>
          <a:stretch>
            <a:fillRect/>
          </a:stretch>
        </p:blipFill>
        <p:spPr bwMode="auto">
          <a:xfrm>
            <a:off x="10766427" y="2859089"/>
            <a:ext cx="673100" cy="649287"/>
          </a:xfrm>
          <a:prstGeom prst="rect">
            <a:avLst/>
          </a:prstGeom>
          <a:noFill/>
          <a:ln w="9525">
            <a:noFill/>
            <a:miter lim="800000"/>
            <a:headEnd/>
            <a:tailEnd/>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b="1" dirty="0" smtClean="0">
                <a:solidFill>
                  <a:srgbClr val="0000FF"/>
                </a:solidFill>
              </a:rPr>
              <a:t>6- </a:t>
            </a:r>
            <a:r>
              <a:rPr lang="fa-IR" sz="3200" b="1" dirty="0">
                <a:solidFill>
                  <a:srgbClr val="0000FF"/>
                </a:solidFill>
              </a:rPr>
              <a:t>تایید احساس کودک و همدردی با او</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0" y="2997200"/>
            <a:ext cx="11616267" cy="28590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sz="2800" b="1" dirty="0">
                <a:solidFill>
                  <a:srgbClr val="FF0000"/>
                </a:solidFill>
              </a:rPr>
              <a:t> " وای پسر کوچولوی من....نگرانی مریض بشی؟ ولی من دیدم که دست­هاتو خیلی خوب شستی</a:t>
            </a:r>
            <a:r>
              <a:rPr lang="fa-IR" sz="2800" b="1" dirty="0">
                <a:solidFill>
                  <a:srgbClr val="FF0000"/>
                </a:solidFill>
              </a:rPr>
              <a:t>، ماسک هم که مرتب میزنی</a:t>
            </a:r>
            <a:r>
              <a:rPr lang="ar-SA" sz="2800" b="1" dirty="0">
                <a:solidFill>
                  <a:srgbClr val="FF0000"/>
                </a:solidFill>
              </a:rPr>
              <a:t>... این یعنی ویروس ها را کشتی! ... هورا!  ..."</a:t>
            </a:r>
            <a:endParaRPr lang="en-US" sz="28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b="1" dirty="0" smtClean="0">
                <a:solidFill>
                  <a:srgbClr val="0000FF"/>
                </a:solidFill>
              </a:rPr>
              <a:t>6- </a:t>
            </a:r>
            <a:r>
              <a:rPr lang="fa-IR" sz="3200" b="1" dirty="0">
                <a:solidFill>
                  <a:srgbClr val="0000FF"/>
                </a:solidFill>
              </a:rPr>
              <a:t>تایید احساس نوجوان و همدردی با او</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2997200"/>
            <a:ext cx="11616267" cy="2859088"/>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sz="2800" b="1" dirty="0">
                <a:solidFill>
                  <a:srgbClr val="FF0000"/>
                </a:solidFill>
              </a:rPr>
              <a:t> </a:t>
            </a:r>
            <a:r>
              <a:rPr lang="ar-SA" sz="2800" b="1" dirty="0">
                <a:solidFill>
                  <a:schemeClr val="tx1"/>
                </a:solidFill>
              </a:rPr>
              <a:t>" </a:t>
            </a:r>
            <a:r>
              <a:rPr lang="fa-IR" sz="2800" b="1" dirty="0">
                <a:solidFill>
                  <a:schemeClr val="tx1"/>
                </a:solidFill>
              </a:rPr>
              <a:t>میدونم که نگران هستی، فکر می کنی ممکنه دیگه پدربزرگ را نبینی... منم وقتی فکر می کنم نگرانش میشم... بیا بریم یه تلفن بزنیم...شاید صداشو بشنویم آروم تر بشیم...</a:t>
            </a:r>
            <a:endParaRPr lang="en-US" sz="2800" b="1" dirty="0">
              <a:solidFill>
                <a:schemeClr val="tx1"/>
              </a:solidFill>
            </a:endParaRP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algn="r" rtl="1" eaLnBrk="1" hangingPunct="1">
              <a:buFont typeface="Wingdings 3" pitchFamily="18" charset="2"/>
              <a:buNone/>
            </a:pPr>
            <a:r>
              <a:rPr lang="fa-IR" sz="3200" b="1" dirty="0" smtClean="0">
                <a:solidFill>
                  <a:srgbClr val="0066FF"/>
                </a:solidFill>
              </a:rPr>
              <a:t>7- </a:t>
            </a:r>
            <a:r>
              <a:rPr lang="fa-IR" sz="3200" b="1" dirty="0">
                <a:solidFill>
                  <a:srgbClr val="0066FF"/>
                </a:solidFill>
              </a:rPr>
              <a:t>در دسترس کودک باشید. </a:t>
            </a:r>
            <a:endParaRPr lang="en-US" sz="3200" b="1" dirty="0">
              <a:solidFill>
                <a:srgbClr val="0066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783551" y="2559772"/>
            <a:ext cx="11616267" cy="242570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800" b="1" dirty="0">
                <a:solidFill>
                  <a:srgbClr val="FF0000"/>
                </a:solidFill>
              </a:rPr>
              <a:t>" بله... بله ... الان میز را جمع می­کنم می­آم ببینم دخترم چی می­خواد برام تعریف کنه! .... </a:t>
            </a:r>
          </a:p>
          <a:p>
            <a:pPr algn="ctr" rtl="1" eaLnBrk="1" hangingPunct="1">
              <a:buFont typeface="Wingdings 3" pitchFamily="18" charset="2"/>
              <a:buNone/>
              <a:defRPr/>
            </a:pPr>
            <a:r>
              <a:rPr lang="fa-IR" sz="2800" b="1" dirty="0">
                <a:solidFill>
                  <a:srgbClr val="FF0000"/>
                </a:solidFill>
              </a:rPr>
              <a:t>در خدمتم قربان! ...."</a:t>
            </a:r>
            <a:endParaRPr lang="en-US" sz="2800" b="1" dirty="0">
              <a:solidFill>
                <a:srgbClr val="FF0000"/>
              </a:solidFill>
              <a:cs typeface="Arial" charset="0"/>
            </a:endParaRPr>
          </a:p>
        </p:txBody>
      </p:sp>
      <p:pic>
        <p:nvPicPr>
          <p:cNvPr id="19461" name="Picture 2" descr="شکلک خنده دار با علامت OK وکتور لایه باز 1386169 : پارس استاک - شاتر استوک  پارسی"/>
          <p:cNvPicPr>
            <a:picLocks noChangeAspect="1" noChangeArrowheads="1"/>
          </p:cNvPicPr>
          <p:nvPr/>
        </p:nvPicPr>
        <p:blipFill>
          <a:blip r:embed="rId2"/>
          <a:srcRect/>
          <a:stretch>
            <a:fillRect/>
          </a:stretch>
        </p:blipFill>
        <p:spPr bwMode="auto">
          <a:xfrm>
            <a:off x="779703" y="4062991"/>
            <a:ext cx="2207684" cy="1512887"/>
          </a:xfrm>
          <a:prstGeom prst="rect">
            <a:avLst/>
          </a:prstGeom>
          <a:noFill/>
          <a:ln w="9525">
            <a:noFill/>
            <a:miter lim="800000"/>
            <a:headEnd/>
            <a:tailEnd/>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algn="r" rtl="1" eaLnBrk="1" hangingPunct="1">
              <a:buFont typeface="Wingdings 3" pitchFamily="18" charset="2"/>
              <a:buNone/>
            </a:pPr>
            <a:r>
              <a:rPr lang="fa-IR" sz="3200" b="1" dirty="0" smtClean="0">
                <a:solidFill>
                  <a:srgbClr val="0066FF"/>
                </a:solidFill>
              </a:rPr>
              <a:t>7- </a:t>
            </a:r>
            <a:r>
              <a:rPr lang="fa-IR" sz="3200" b="1" dirty="0">
                <a:solidFill>
                  <a:srgbClr val="0066FF"/>
                </a:solidFill>
              </a:rPr>
              <a:t>در دسترس باشید. </a:t>
            </a:r>
            <a:endParaRPr lang="en-US" sz="3200" b="1" dirty="0">
              <a:solidFill>
                <a:srgbClr val="0066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779703" y="2216150"/>
            <a:ext cx="11616267" cy="242570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800" b="1" dirty="0">
                <a:solidFill>
                  <a:schemeClr val="tx1"/>
                </a:solidFill>
              </a:rPr>
              <a:t>" بله... همین الان میز را که جمع کنم می خوام در خدمت دخترم باشم ببینم چی میخواد برام بگه... فکر کنم کلی حرف برای گفتن داری..</a:t>
            </a:r>
            <a:endParaRPr lang="en-US" sz="2800" b="1" dirty="0">
              <a:solidFill>
                <a:schemeClr val="tx1"/>
              </a:solidFill>
              <a:cs typeface="Arial" charset="0"/>
            </a:endParaRPr>
          </a:p>
        </p:txBody>
      </p:sp>
      <p:pic>
        <p:nvPicPr>
          <p:cNvPr id="19461" name="Picture 2" descr="شکلک خنده دار با علامت OK وکتور لایه باز 1386169 : پارس استاک - شاتر استوک  پارسی"/>
          <p:cNvPicPr>
            <a:picLocks noChangeAspect="1" noChangeArrowheads="1"/>
          </p:cNvPicPr>
          <p:nvPr/>
        </p:nvPicPr>
        <p:blipFill>
          <a:blip r:embed="rId2"/>
          <a:srcRect/>
          <a:stretch>
            <a:fillRect/>
          </a:stretch>
        </p:blipFill>
        <p:spPr bwMode="auto">
          <a:xfrm>
            <a:off x="779703" y="4062991"/>
            <a:ext cx="2207684" cy="1512887"/>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b="1" dirty="0" smtClean="0">
                <a:solidFill>
                  <a:srgbClr val="0000FF"/>
                </a:solidFill>
              </a:rPr>
              <a:t>8- </a:t>
            </a:r>
            <a:r>
              <a:rPr lang="ar-SA" sz="3200" b="1" dirty="0">
                <a:solidFill>
                  <a:srgbClr val="0000FF"/>
                </a:solidFill>
              </a:rPr>
              <a:t>به اجبار</a:t>
            </a:r>
            <a:r>
              <a:rPr lang="fa-IR" sz="3200" b="1" dirty="0">
                <a:solidFill>
                  <a:srgbClr val="0000FF"/>
                </a:solidFill>
              </a:rPr>
              <a:t> </a:t>
            </a:r>
            <a:r>
              <a:rPr lang="ar-SA" sz="3200" b="1" dirty="0">
                <a:solidFill>
                  <a:srgbClr val="0000FF"/>
                </a:solidFill>
              </a:rPr>
              <a:t>آنها را وارد بحث و گفتگو نکنید</a:t>
            </a:r>
            <a:r>
              <a:rPr lang="fa-IR" sz="3200" b="1" dirty="0">
                <a:solidFill>
                  <a:srgbClr val="0000FF"/>
                </a:solidFill>
              </a:rPr>
              <a:t>.</a:t>
            </a:r>
            <a:endParaRPr lang="en-US" sz="32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575733" y="2997201"/>
            <a:ext cx="11616267" cy="271462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800" b="1" dirty="0">
                <a:solidFill>
                  <a:srgbClr val="FF0000"/>
                </a:solidFill>
              </a:rPr>
              <a:t>" احساس می کنم کمی ترسیدی.. دیشب دیدم که خیلی دیر خوابیدی، انگار بعد از زلزله دیروز نگران این هستی که دوباره زلزله بیاد."</a:t>
            </a:r>
            <a:endParaRPr lang="en-US" sz="28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b="1" dirty="0" smtClean="0">
                <a:solidFill>
                  <a:srgbClr val="0000FF"/>
                </a:solidFill>
              </a:rPr>
              <a:t>8- </a:t>
            </a:r>
            <a:r>
              <a:rPr lang="ar-SA" sz="3200" b="1" dirty="0">
                <a:solidFill>
                  <a:srgbClr val="0000FF"/>
                </a:solidFill>
              </a:rPr>
              <a:t>به اجبار</a:t>
            </a:r>
            <a:r>
              <a:rPr lang="fa-IR" sz="3200" b="1" dirty="0">
                <a:solidFill>
                  <a:srgbClr val="0000FF"/>
                </a:solidFill>
              </a:rPr>
              <a:t> </a:t>
            </a:r>
            <a:r>
              <a:rPr lang="ar-SA" sz="3200" b="1" dirty="0">
                <a:solidFill>
                  <a:srgbClr val="0000FF"/>
                </a:solidFill>
              </a:rPr>
              <a:t>آنها را وارد بحث و گفتگو نکنید</a:t>
            </a:r>
            <a:r>
              <a:rPr lang="fa-IR" sz="3200" b="1" dirty="0">
                <a:solidFill>
                  <a:srgbClr val="0000FF"/>
                </a:solidFill>
              </a:rPr>
              <a:t>.</a:t>
            </a:r>
            <a:endParaRPr lang="en-US" sz="32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575733" y="2997201"/>
            <a:ext cx="11616267" cy="2714625"/>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800" b="1" dirty="0">
                <a:solidFill>
                  <a:schemeClr val="tx1"/>
                </a:solidFill>
              </a:rPr>
              <a:t>" احساس می کنم کمی ترسیدی.. دیشب دیدم که خیلی دیر خوابیدی، انگار بعد از زلزله دیروز نگران این هستی که زلزله اصلی نبوده و پیش لرزه بوده..."</a:t>
            </a:r>
            <a:endParaRPr lang="en-US" sz="2800" b="1" dirty="0">
              <a:solidFill>
                <a:schemeClr val="tx1"/>
              </a:solidFill>
            </a:endParaRP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836714"/>
            <a:ext cx="10462187" cy="1584175"/>
          </a:xfrm>
        </p:spPr>
        <p:txBody>
          <a:bodyPr/>
          <a:lstStyle/>
          <a:p>
            <a:pPr rtl="1" eaLnBrk="1" fontAlgn="auto" hangingPunct="1">
              <a:spcAft>
                <a:spcPts val="0"/>
              </a:spcAft>
              <a:defRPr/>
            </a:pPr>
            <a:r>
              <a:rPr lang="fa-IR" sz="4400" b="1" dirty="0">
                <a:solidFill>
                  <a:srgbClr val="000099"/>
                </a:solidFill>
              </a:rPr>
              <a:t>مدیریت اضطراب کودکان در بحران</a:t>
            </a:r>
            <a:endParaRPr lang="en-US" sz="4400" b="1" dirty="0">
              <a:solidFill>
                <a:srgbClr val="000099"/>
              </a:solidFill>
            </a:endParaRPr>
          </a:p>
        </p:txBody>
      </p:sp>
      <p:sp>
        <p:nvSpPr>
          <p:cNvPr id="2051" name="Rectangle 3"/>
          <p:cNvSpPr>
            <a:spLocks noGrp="1" noChangeArrowheads="1"/>
          </p:cNvSpPr>
          <p:nvPr>
            <p:ph type="subTitle" idx="1"/>
          </p:nvPr>
        </p:nvSpPr>
        <p:spPr>
          <a:xfrm>
            <a:off x="814918" y="3573463"/>
            <a:ext cx="10562167" cy="1655762"/>
          </a:xfrm>
        </p:spPr>
        <p:txBody>
          <a:bodyPr>
            <a:normAutofit/>
          </a:bodyPr>
          <a:lstStyle/>
          <a:p>
            <a:pPr marR="0" rtl="1" eaLnBrk="1" hangingPunct="1">
              <a:lnSpc>
                <a:spcPct val="170000"/>
              </a:lnSpc>
              <a:defRPr/>
            </a:pPr>
            <a:r>
              <a:rPr lang="fa-IR" b="1" dirty="0">
                <a:solidFill>
                  <a:srgbClr val="FF0000"/>
                </a:solidFill>
                <a:effectLst>
                  <a:outerShdw blurRad="38100" dist="38100" dir="2700000" algn="tl">
                    <a:srgbClr val="C0C0C0"/>
                  </a:outerShdw>
                </a:effectLst>
              </a:rPr>
              <a:t>دکتر فریبا عربگل، فوق تحصص روانپزشکی کودک و نوجوان</a:t>
            </a:r>
          </a:p>
          <a:p>
            <a:pPr marR="0" rtl="1" eaLnBrk="1" hangingPunct="1">
              <a:lnSpc>
                <a:spcPct val="170000"/>
              </a:lnSpc>
              <a:defRPr/>
            </a:pPr>
            <a:r>
              <a:rPr lang="fa-IR" sz="2000" b="1" dirty="0">
                <a:solidFill>
                  <a:srgbClr val="FF0000"/>
                </a:solidFill>
                <a:effectLst>
                  <a:outerShdw blurRad="38100" dist="38100" dir="2700000" algn="tl">
                    <a:srgbClr val="C0C0C0"/>
                  </a:outerShdw>
                </a:effectLst>
              </a:rPr>
              <a:t>دانشگاه علوم پزشکی شهید بهشتی</a:t>
            </a:r>
          </a:p>
          <a:p>
            <a:pPr marR="0" rtl="1" eaLnBrk="1" hangingPunct="1">
              <a:lnSpc>
                <a:spcPct val="170000"/>
              </a:lnSpc>
              <a:defRPr/>
            </a:pPr>
            <a:r>
              <a:rPr lang="fa-IR" sz="2000" b="1" dirty="0" smtClean="0">
                <a:solidFill>
                  <a:srgbClr val="FF0000"/>
                </a:solidFill>
                <a:effectLst>
                  <a:outerShdw blurRad="38100" dist="38100" dir="2700000" algn="tl">
                    <a:srgbClr val="C0C0C0"/>
                  </a:outerShdw>
                </a:effectLst>
              </a:rPr>
              <a:t>تیر 1401</a:t>
            </a:r>
            <a:endParaRPr lang="en-US" sz="2000" b="1" dirty="0">
              <a:solidFill>
                <a:srgbClr val="FF0000"/>
              </a:solidFill>
              <a:effectLst>
                <a:outerShdw blurRad="38100" dist="38100" dir="2700000" algn="tl">
                  <a:srgbClr val="C0C0C0"/>
                </a:outerShdw>
              </a:effectLst>
              <a:cs typeface="Arial"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normAutofit/>
          </a:bodyPr>
          <a:lstStyle/>
          <a:p>
            <a:pPr algn="r" rtl="1" eaLnBrk="1" hangingPunct="1">
              <a:buFont typeface="Wingdings 3" pitchFamily="18" charset="2"/>
              <a:buNone/>
            </a:pPr>
            <a:r>
              <a:rPr lang="fa-IR" sz="2800" b="1" dirty="0" smtClean="0">
                <a:solidFill>
                  <a:srgbClr val="0000FF"/>
                </a:solidFill>
              </a:rPr>
              <a:t>9-مواظب </a:t>
            </a:r>
            <a:r>
              <a:rPr lang="fa-IR" sz="2800" b="1" dirty="0">
                <a:solidFill>
                  <a:srgbClr val="0000FF"/>
                </a:solidFill>
              </a:rPr>
              <a:t>صحبت های اطرافیان باشید و اطلاعات نادرست را تصحیح کنید. </a:t>
            </a:r>
            <a:endParaRPr lang="en-US" sz="28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0" y="2420938"/>
            <a:ext cx="11616267" cy="396081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a-IR" sz="2000" b="1" dirty="0"/>
          </a:p>
          <a:p>
            <a:pPr algn="ctr" rtl="1">
              <a:defRPr/>
            </a:pPr>
            <a:endParaRPr lang="fa-IR" sz="2000" b="1" dirty="0"/>
          </a:p>
          <a:p>
            <a:pPr algn="ctr" rtl="1">
              <a:defRPr/>
            </a:pPr>
            <a:r>
              <a:rPr lang="fa-IR" sz="2400" b="1" dirty="0">
                <a:solidFill>
                  <a:srgbClr val="FF0000"/>
                </a:solidFill>
              </a:rPr>
              <a:t>- مامان! ... ریحانه می­گه هر کی این ویروس را بگیره می­میره!...</a:t>
            </a:r>
            <a:endParaRPr lang="en-US" sz="2400" b="1" dirty="0">
              <a:solidFill>
                <a:srgbClr val="FF0000"/>
              </a:solidFill>
            </a:endParaRPr>
          </a:p>
          <a:p>
            <a:pPr algn="ctr" rtl="1">
              <a:defRPr/>
            </a:pPr>
            <a:r>
              <a:rPr lang="fa-IR" sz="2400" b="1" dirty="0">
                <a:solidFill>
                  <a:srgbClr val="FF0000"/>
                </a:solidFill>
              </a:rPr>
              <a:t>- فکر کنم ریحانه درست متوجه نشده ... خیلی­ها این ویروس را می­گیرند ولی با استراحت و خوردن دارو و غذاهای مقوی خوب می­شند ... یک سری هم که حالشون بیشتر بد می­شه باید تو بیمارستان بستری باشن تا دکترها اونهارو زود به زود ببینند و بهشون کمک کنند ...</a:t>
            </a:r>
            <a:endParaRPr lang="en-US" sz="2400" b="1" dirty="0">
              <a:solidFill>
                <a:srgbClr val="FF0000"/>
              </a:solidFill>
            </a:endParaRPr>
          </a:p>
          <a:p>
            <a:pPr algn="ctr" rtl="1">
              <a:defRPr/>
            </a:pPr>
            <a:r>
              <a:rPr lang="en-US" sz="2400" b="1" dirty="0">
                <a:solidFill>
                  <a:srgbClr val="FF0000"/>
                </a:solidFill>
              </a:rPr>
              <a:t> </a:t>
            </a: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normAutofit/>
          </a:bodyPr>
          <a:lstStyle/>
          <a:p>
            <a:pPr algn="r" rtl="1" eaLnBrk="1" hangingPunct="1">
              <a:buFont typeface="Wingdings 3" pitchFamily="18" charset="2"/>
              <a:buNone/>
            </a:pPr>
            <a:r>
              <a:rPr lang="fa-IR" sz="2800" b="1" dirty="0" smtClean="0">
                <a:solidFill>
                  <a:srgbClr val="0000FF"/>
                </a:solidFill>
              </a:rPr>
              <a:t>9-مواظب </a:t>
            </a:r>
            <a:r>
              <a:rPr lang="fa-IR" sz="2800" b="1" dirty="0">
                <a:solidFill>
                  <a:srgbClr val="0000FF"/>
                </a:solidFill>
              </a:rPr>
              <a:t>صحبت های اطرافیان، اطلاعات گرفته شده از فضای مجازی و دوستان باشید و اطلاعات نادرست را تصحیح کنید. </a:t>
            </a:r>
            <a:endParaRPr lang="en-US" sz="28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3124200"/>
            <a:ext cx="11616267" cy="32575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rtl="1">
              <a:buFontTx/>
              <a:buChar char="-"/>
              <a:defRPr/>
            </a:pPr>
            <a:r>
              <a:rPr lang="fa-IR" sz="2400" b="1" dirty="0" smtClean="0">
                <a:solidFill>
                  <a:schemeClr val="tx1"/>
                </a:solidFill>
              </a:rPr>
              <a:t>بابا </a:t>
            </a:r>
            <a:r>
              <a:rPr lang="fa-IR" sz="2400" b="1" dirty="0">
                <a:solidFill>
                  <a:schemeClr val="tx1"/>
                </a:solidFill>
              </a:rPr>
              <a:t>تو گروه یه پیام خوندم </a:t>
            </a:r>
            <a:r>
              <a:rPr lang="fa-IR" sz="2400" b="1" dirty="0" smtClean="0">
                <a:solidFill>
                  <a:schemeClr val="tx1"/>
                </a:solidFill>
              </a:rPr>
              <a:t>که طالبان میخوان به ما حمله کنند، داعش هم اگه احاطه مون کنه ما اصلا هیچ امنیتی نداریم... اونها همه ما را قتل عام می کنند...</a:t>
            </a:r>
          </a:p>
          <a:p>
            <a:pPr marL="342900" indent="-342900" algn="ctr" rtl="1">
              <a:buFontTx/>
              <a:buChar char="-"/>
              <a:defRPr/>
            </a:pPr>
            <a:r>
              <a:rPr lang="fa-IR" sz="2400" b="1" dirty="0" smtClean="0">
                <a:solidFill>
                  <a:srgbClr val="FF3300"/>
                </a:solidFill>
                <a:cs typeface="Arial" charset="0"/>
              </a:rPr>
              <a:t>من فکر می کنم پیام های نامعتبر زیادی در فضای مجازی می چرخه، اولا که ما ارتش قوی و مجهزی داریم، مرزهامون کاملا حفاظت شده است و...</a:t>
            </a:r>
            <a:endParaRPr lang="en-US" sz="2400" b="1" dirty="0">
              <a:solidFill>
                <a:srgbClr val="FF3300"/>
              </a:solidFill>
              <a:cs typeface="Arial"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normAutofit/>
          </a:bodyPr>
          <a:lstStyle/>
          <a:p>
            <a:pPr algn="r" rtl="1" eaLnBrk="1" hangingPunct="1">
              <a:buFont typeface="Wingdings 3" pitchFamily="18" charset="2"/>
              <a:buNone/>
            </a:pPr>
            <a:r>
              <a:rPr lang="fa-IR" sz="2800" b="1" dirty="0" smtClean="0">
                <a:solidFill>
                  <a:srgbClr val="0000FF"/>
                </a:solidFill>
              </a:rPr>
              <a:t>9-مواظب </a:t>
            </a:r>
            <a:r>
              <a:rPr lang="fa-IR" sz="2800" b="1" dirty="0">
                <a:solidFill>
                  <a:srgbClr val="0000FF"/>
                </a:solidFill>
              </a:rPr>
              <a:t>صحبت های اطرافیان، اطلاعات گرفته شده از فضای مجازی و دوستان باشید و اطلاعات نادرست را تصحیح کنید. </a:t>
            </a:r>
            <a:endParaRPr lang="en-US" sz="28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3124200"/>
            <a:ext cx="11616267" cy="32575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2000" b="1" dirty="0">
                <a:solidFill>
                  <a:schemeClr val="tx1"/>
                </a:solidFill>
              </a:rPr>
              <a:t>- </a:t>
            </a:r>
            <a:r>
              <a:rPr lang="fa-IR" sz="2400" b="1" dirty="0">
                <a:solidFill>
                  <a:schemeClr val="tx1"/>
                </a:solidFill>
              </a:rPr>
              <a:t>بابا تو گروه یه پیام خوندم که این ویروس حتی وارد فاضلاب میشه و اگر زمانی آب های زیرزمینی را بگیره اون وقت دیگه ما بیچاره ایم... بدبختیم... حتی یک نفر جون سالم به در نمیبره!!! </a:t>
            </a:r>
            <a:r>
              <a:rPr lang="en-US" sz="2400" b="1" dirty="0">
                <a:solidFill>
                  <a:srgbClr val="FF0000"/>
                </a:solidFill>
              </a:rPr>
              <a:t> </a:t>
            </a:r>
          </a:p>
          <a:p>
            <a:pPr algn="ctr" rtl="1" eaLnBrk="1" hangingPunct="1">
              <a:buFont typeface="Wingdings 3" pitchFamily="18" charset="2"/>
              <a:buNone/>
              <a:defRPr/>
            </a:pPr>
            <a:endParaRPr lang="en-US" sz="2400" b="1" dirty="0">
              <a:solidFill>
                <a:srgbClr val="FF0000"/>
              </a:solidFill>
              <a:cs typeface="Arial" charset="0"/>
            </a:endParaRPr>
          </a:p>
        </p:txBody>
      </p:sp>
    </p:spTree>
    <p:extLst>
      <p:ext uri="{BB962C8B-B14F-4D97-AF65-F5344CB8AC3E}">
        <p14:creationId xmlns:p14="http://schemas.microsoft.com/office/powerpoint/2010/main" val="1172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normAutofit/>
          </a:bodyPr>
          <a:lstStyle/>
          <a:p>
            <a:pPr algn="r" rtl="1" eaLnBrk="1" hangingPunct="1">
              <a:buFont typeface="Wingdings 3" pitchFamily="18" charset="2"/>
              <a:buNone/>
            </a:pPr>
            <a:r>
              <a:rPr lang="fa-IR" sz="2800" b="1" dirty="0" smtClean="0">
                <a:solidFill>
                  <a:srgbClr val="0000FF"/>
                </a:solidFill>
              </a:rPr>
              <a:t>9-مواظب </a:t>
            </a:r>
            <a:r>
              <a:rPr lang="fa-IR" sz="2800" b="1" dirty="0">
                <a:solidFill>
                  <a:srgbClr val="0000FF"/>
                </a:solidFill>
              </a:rPr>
              <a:t>صحبت های اطرافیان، اطلاعات گرفته شده از فضای مجازی و دوستان باشید و اطلاعات نادرست را تصحیح کنید. </a:t>
            </a:r>
            <a:endParaRPr lang="en-US" sz="28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2771774"/>
            <a:ext cx="11616267" cy="3609975"/>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2400" b="1" dirty="0">
                <a:solidFill>
                  <a:srgbClr val="FF0000"/>
                </a:solidFill>
              </a:rPr>
              <a:t>بگویید: </a:t>
            </a:r>
            <a:r>
              <a:rPr lang="fa-IR" sz="2400" dirty="0">
                <a:solidFill>
                  <a:schemeClr val="tx1"/>
                </a:solidFill>
              </a:rPr>
              <a:t>گرچه این ویروس خیلی ناقلاست، ولی من می بینم خیلی ازپیام ها، بدون ذکر منبع مشخص داره تو فضای مجازی می چرخه... خبرهایی که ما بهش مطمئن نیستسم. گرچه این ویروس هنوز ناشناخته است اما با اطلاعاتی که من دارم قاعدتا باید تو بافت موجود زنده بتونه به بقای خودش ادامه بده... نا اینکه در آب و خاک و ... مدتهای طولانی زنده بمونه</a:t>
            </a:r>
            <a:r>
              <a:rPr lang="en-US" sz="2400" b="1" dirty="0">
                <a:solidFill>
                  <a:schemeClr val="tx1"/>
                </a:solidFill>
              </a:rPr>
              <a:t> </a:t>
            </a: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normAutofit/>
          </a:bodyPr>
          <a:lstStyle/>
          <a:p>
            <a:pPr algn="r" rtl="1" eaLnBrk="1" hangingPunct="1">
              <a:buFont typeface="Wingdings 3" pitchFamily="18" charset="2"/>
              <a:buNone/>
            </a:pPr>
            <a:r>
              <a:rPr lang="fa-IR" sz="2800" b="1" dirty="0" smtClean="0">
                <a:solidFill>
                  <a:srgbClr val="0000FF"/>
                </a:solidFill>
              </a:rPr>
              <a:t>9-مواظب </a:t>
            </a:r>
            <a:r>
              <a:rPr lang="fa-IR" sz="2800" b="1" dirty="0">
                <a:solidFill>
                  <a:srgbClr val="0000FF"/>
                </a:solidFill>
              </a:rPr>
              <a:t>صحبت های اطرافیان، اطلاعات گرفته شده از فضای مجازی و دوستان باشید و اطلاعات نادرست را تصحیح کنید. </a:t>
            </a:r>
            <a:endParaRPr lang="en-US" sz="28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2981324"/>
            <a:ext cx="11616267" cy="3400425"/>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2400" b="1" dirty="0">
                <a:solidFill>
                  <a:schemeClr val="tx1"/>
                </a:solidFill>
              </a:rPr>
              <a:t>- مامان این پیش لزره بوده، میگن زلزله اصلی تهران را با خاک یکسان می کنه... سد کرج خراب میشه، تازه اگه از زلزله جون سالم به در ببریم، سیل و آتشسوزی و... ما را از بین می بره</a:t>
            </a:r>
            <a:r>
              <a:rPr lang="en-US" sz="2400" b="1" dirty="0">
                <a:solidFill>
                  <a:schemeClr val="tx1"/>
                </a:solidFill>
              </a:rPr>
              <a:t> </a:t>
            </a: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normAutofit/>
          </a:bodyPr>
          <a:lstStyle/>
          <a:p>
            <a:pPr algn="r" rtl="1" eaLnBrk="1" hangingPunct="1">
              <a:buFont typeface="Wingdings 3" pitchFamily="18" charset="2"/>
              <a:buNone/>
            </a:pPr>
            <a:r>
              <a:rPr lang="fa-IR" sz="2800" b="1" dirty="0" smtClean="0">
                <a:solidFill>
                  <a:srgbClr val="0000FF"/>
                </a:solidFill>
              </a:rPr>
              <a:t>9-مواظب </a:t>
            </a:r>
            <a:r>
              <a:rPr lang="fa-IR" sz="2800" b="1" dirty="0">
                <a:solidFill>
                  <a:srgbClr val="0000FF"/>
                </a:solidFill>
              </a:rPr>
              <a:t>صحبت های اطرافیان، اطلاعات گرفته شده از فضای مجازی و دوستان باشید و اطلاعات نادرست را تصحیح کنید. </a:t>
            </a:r>
            <a:endParaRPr lang="en-US" sz="28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0" y="2420938"/>
            <a:ext cx="11616267" cy="3960812"/>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1">
              <a:defRPr/>
            </a:pPr>
            <a:r>
              <a:rPr lang="fa-IR" sz="3200" b="1" dirty="0">
                <a:solidFill>
                  <a:schemeClr val="tx1"/>
                </a:solidFill>
              </a:rPr>
              <a:t>بگویید: </a:t>
            </a:r>
          </a:p>
          <a:p>
            <a:pPr lvl="0" algn="ctr" rtl="1">
              <a:defRPr/>
            </a:pPr>
            <a:r>
              <a:rPr lang="fa-IR" sz="2400" b="1" dirty="0">
                <a:solidFill>
                  <a:schemeClr val="tx1"/>
                </a:solidFill>
              </a:rPr>
              <a:t>البته از نظر علمی هیچ کس تا حالا نتونسته پیش بینی زلزله را بکنه... و فرضیه دیگه اینه که با توجه به پس لرزه های با قدرت کمتر ممکنه همون زلزله اصلی بود".</a:t>
            </a:r>
            <a:endParaRPr lang="en-US" sz="2400" b="1" dirty="0">
              <a:solidFill>
                <a:schemeClr val="tx1"/>
              </a:solidFill>
            </a:endParaRPr>
          </a:p>
          <a:p>
            <a:pPr algn="ctr" rtl="1">
              <a:defRPr/>
            </a:pPr>
            <a:r>
              <a:rPr lang="en-US" sz="2400" b="1" dirty="0">
                <a:solidFill>
                  <a:srgbClr val="FF0000"/>
                </a:solidFill>
              </a:rPr>
              <a:t> </a:t>
            </a:r>
          </a:p>
          <a:p>
            <a:pPr algn="ctr" rtl="1" eaLnBrk="1" hangingPunct="1">
              <a:buFont typeface="Wingdings 3" pitchFamily="18" charset="2"/>
              <a:buNone/>
              <a:defRPr/>
            </a:pPr>
            <a:endParaRPr lang="en-US" sz="2400" b="1" dirty="0">
              <a:solidFill>
                <a:srgbClr val="FF0000"/>
              </a:solidFill>
              <a:cs typeface="Arial"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algn="r" rtl="1" eaLnBrk="1" hangingPunct="1">
              <a:buFont typeface="Wingdings 3" pitchFamily="18" charset="2"/>
              <a:buNone/>
            </a:pPr>
            <a:r>
              <a:rPr lang="fa-IR" sz="3200" b="1" dirty="0" smtClean="0">
                <a:solidFill>
                  <a:srgbClr val="0070C0"/>
                </a:solidFill>
              </a:rPr>
              <a:t>10-</a:t>
            </a:r>
            <a:r>
              <a:rPr lang="ar-SA" sz="3200" b="1" dirty="0">
                <a:solidFill>
                  <a:srgbClr val="0066FF"/>
                </a:solidFill>
              </a:rPr>
              <a:t>بیشتر از آنچه </a:t>
            </a:r>
            <a:r>
              <a:rPr lang="fa-IR" sz="3200" b="1" dirty="0">
                <a:solidFill>
                  <a:srgbClr val="0066FF"/>
                </a:solidFill>
              </a:rPr>
              <a:t>کودک/نوجوان</a:t>
            </a:r>
            <a:r>
              <a:rPr lang="ar-SA" sz="3200" b="1" dirty="0">
                <a:solidFill>
                  <a:srgbClr val="0066FF"/>
                </a:solidFill>
              </a:rPr>
              <a:t> نیاز دارد و جستجو می کند، به او اطلاعات ندهید</a:t>
            </a:r>
            <a:r>
              <a:rPr lang="ar-SA" b="1" dirty="0">
                <a:solidFill>
                  <a:srgbClr val="0066FF"/>
                </a:solidFill>
              </a:rPr>
              <a:t>. </a:t>
            </a:r>
            <a:r>
              <a:rPr lang="fa-IR" b="1" dirty="0">
                <a:solidFill>
                  <a:srgbClr val="0066FF"/>
                </a:solidFill>
              </a:rPr>
              <a:t>                 </a:t>
            </a:r>
            <a:r>
              <a:rPr lang="fa-IR" sz="4400" b="1" dirty="0">
                <a:solidFill>
                  <a:srgbClr val="FF0000"/>
                </a:solidFill>
              </a:rPr>
              <a:t>نگویید:</a:t>
            </a:r>
            <a:endParaRPr lang="en-US" sz="4400" b="1" dirty="0">
              <a:solidFill>
                <a:srgbClr val="FF0000"/>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a:t>
            </a:r>
            <a:r>
              <a:rPr lang="fa-IR" b="1" dirty="0" smtClean="0"/>
              <a:t>کودکان </a:t>
            </a:r>
            <a:r>
              <a:rPr lang="fa-IR" b="1" dirty="0"/>
              <a:t>درگیر در بحران کمک کنیم؟</a:t>
            </a:r>
            <a:endParaRPr lang="en-US" b="1" dirty="0"/>
          </a:p>
        </p:txBody>
      </p:sp>
      <p:sp>
        <p:nvSpPr>
          <p:cNvPr id="4" name="Oval 3"/>
          <p:cNvSpPr/>
          <p:nvPr/>
        </p:nvSpPr>
        <p:spPr>
          <a:xfrm>
            <a:off x="0" y="3500439"/>
            <a:ext cx="11616267" cy="242728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sz="2400" b="1" dirty="0">
                <a:solidFill>
                  <a:srgbClr val="FF0000"/>
                </a:solidFill>
              </a:rPr>
              <a:t>کرونا </a:t>
            </a:r>
            <a:r>
              <a:rPr lang="fa-IR" sz="2400" b="1" dirty="0">
                <a:solidFill>
                  <a:srgbClr val="FF0000"/>
                </a:solidFill>
              </a:rPr>
              <a:t>دیروز بالای 480 نفر را کشته</a:t>
            </a:r>
            <a:r>
              <a:rPr lang="ar-SA" sz="2400" b="1" dirty="0">
                <a:solidFill>
                  <a:srgbClr val="FF0000"/>
                </a:solidFill>
              </a:rPr>
              <a:t>! </a:t>
            </a:r>
            <a:r>
              <a:rPr lang="fa-IR" sz="2400" b="1" dirty="0">
                <a:solidFill>
                  <a:srgbClr val="FF0000"/>
                </a:solidFill>
              </a:rPr>
              <a:t>حالا تازه باید این عدد را ضرب در سه کرد.</a:t>
            </a:r>
          </a:p>
          <a:p>
            <a:pPr algn="ctr" rtl="1" eaLnBrk="1" hangingPunct="1">
              <a:defRPr/>
            </a:pPr>
            <a:r>
              <a:rPr lang="ar-SA" sz="2400" b="1" dirty="0">
                <a:solidFill>
                  <a:srgbClr val="FF0000"/>
                </a:solidFill>
              </a:rPr>
              <a:t>اگه زلزله تو تهران بیاد</a:t>
            </a:r>
            <a:r>
              <a:rPr lang="fa-IR" sz="2400" b="1" dirty="0">
                <a:solidFill>
                  <a:srgbClr val="FF0000"/>
                </a:solidFill>
              </a:rPr>
              <a:t>،</a:t>
            </a:r>
            <a:r>
              <a:rPr lang="ar-SA" sz="2400" b="1" dirty="0">
                <a:solidFill>
                  <a:srgbClr val="FF0000"/>
                </a:solidFill>
              </a:rPr>
              <a:t> سد هم خراب میشه همه تهران را آب میبره</a:t>
            </a:r>
            <a:endParaRPr lang="en-US" sz="24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2533" name="Picture 2" descr="Zeichen 267 - Verbot der Einfahrt, StVO 1970.svg"/>
          <p:cNvPicPr>
            <a:picLocks noChangeAspect="1" noChangeArrowheads="1"/>
          </p:cNvPicPr>
          <p:nvPr/>
        </p:nvPicPr>
        <p:blipFill>
          <a:blip r:embed="rId2"/>
          <a:srcRect/>
          <a:stretch>
            <a:fillRect/>
          </a:stretch>
        </p:blipFill>
        <p:spPr bwMode="auto">
          <a:xfrm>
            <a:off x="8976784" y="3716339"/>
            <a:ext cx="1056216" cy="649287"/>
          </a:xfrm>
          <a:prstGeom prst="rect">
            <a:avLst/>
          </a:prstGeom>
          <a:noFill/>
          <a:ln w="9525">
            <a:noFill/>
            <a:miter lim="800000"/>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pPr algn="r" rtl="1" eaLnBrk="1" hangingPunct="1">
              <a:buFont typeface="Wingdings 3" pitchFamily="18" charset="2"/>
              <a:buNone/>
            </a:pPr>
            <a:r>
              <a:rPr lang="fa-IR" b="1" dirty="0" smtClean="0">
                <a:solidFill>
                  <a:srgbClr val="0000FF"/>
                </a:solidFill>
              </a:rPr>
              <a:t>11- </a:t>
            </a:r>
            <a:r>
              <a:rPr lang="fa-IR" b="1" dirty="0">
                <a:solidFill>
                  <a:srgbClr val="0000FF"/>
                </a:solidFill>
              </a:rPr>
              <a:t>در مطرح کردن اطلاعات درست اما  دردناک و ناراحت کننده است، محتاط باشید. </a:t>
            </a:r>
          </a:p>
          <a:p>
            <a:pPr algn="r" rtl="1" eaLnBrk="1" hangingPunct="1">
              <a:buFont typeface="Wingdings 3" pitchFamily="18" charset="2"/>
              <a:buNone/>
            </a:pPr>
            <a:r>
              <a:rPr lang="fa-IR" sz="3600" b="1" dirty="0">
                <a:solidFill>
                  <a:srgbClr val="0070C0"/>
                </a:solidFill>
              </a:rPr>
              <a:t>    گفتن حقایق تلخ و عریان ممنوع!!</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326351" y="2983346"/>
            <a:ext cx="11616267" cy="295111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sz="2400" b="1" dirty="0">
                <a:solidFill>
                  <a:srgbClr val="FF0000"/>
                </a:solidFill>
              </a:rPr>
              <a:t>جنازه یه بچه سه روز زیر آوار مونده بوده</a:t>
            </a:r>
            <a:r>
              <a:rPr lang="fa-IR" sz="2400" b="1" dirty="0">
                <a:solidFill>
                  <a:srgbClr val="FF0000"/>
                </a:solidFill>
              </a:rPr>
              <a:t>!!</a:t>
            </a:r>
            <a:r>
              <a:rPr lang="ar-SA" sz="2400" b="1" dirty="0">
                <a:solidFill>
                  <a:srgbClr val="FF0000"/>
                </a:solidFill>
              </a:rPr>
              <a:t> طفلک قبل از مرگش چی کشیده...</a:t>
            </a:r>
            <a:endParaRPr lang="fa-IR" sz="2400" b="1" dirty="0">
              <a:solidFill>
                <a:srgbClr val="FF0000"/>
              </a:solidFill>
            </a:endParaRPr>
          </a:p>
          <a:p>
            <a:pPr algn="ctr" rtl="1" eaLnBrk="1" hangingPunct="1">
              <a:defRPr/>
            </a:pPr>
            <a:r>
              <a:rPr lang="ar-SA" sz="2400" b="1" dirty="0">
                <a:solidFill>
                  <a:srgbClr val="FF0000"/>
                </a:solidFill>
              </a:rPr>
              <a:t> </a:t>
            </a:r>
            <a:r>
              <a:rPr lang="fa-IR" sz="2400" b="1" dirty="0">
                <a:solidFill>
                  <a:srgbClr val="FF0000"/>
                </a:solidFill>
              </a:rPr>
              <a:t>پدربزرگ رضا در بیمارستان فوت شده، چون جنازه اش عفونی بوده اجازه ندادند مثل بقیه خاکش کنند و...</a:t>
            </a:r>
          </a:p>
          <a:p>
            <a:pPr algn="ctr" rtl="1" eaLnBrk="1" hangingPunct="1">
              <a:defRPr/>
            </a:pPr>
            <a:r>
              <a:rPr lang="fa-IR" sz="2400" b="1" dirty="0">
                <a:solidFill>
                  <a:srgbClr val="FF0000"/>
                </a:solidFill>
              </a:rPr>
              <a:t>اگه برق بره تموم اون بچه ها و مریض هایی که اکسیژن می گیرند، بدبخت ها میمیرن!..</a:t>
            </a:r>
            <a:endParaRPr lang="en-US" sz="24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3557" name="Picture 2" descr="هارد داخلی گوشیم سوخته - ویسگون"/>
          <p:cNvPicPr>
            <a:picLocks noChangeAspect="1" noChangeArrowheads="1"/>
          </p:cNvPicPr>
          <p:nvPr/>
        </p:nvPicPr>
        <p:blipFill>
          <a:blip r:embed="rId2"/>
          <a:srcRect/>
          <a:stretch>
            <a:fillRect/>
          </a:stretch>
        </p:blipFill>
        <p:spPr bwMode="auto">
          <a:xfrm>
            <a:off x="103908" y="4575412"/>
            <a:ext cx="1981201" cy="1359044"/>
          </a:xfrm>
          <a:prstGeom prst="rect">
            <a:avLst/>
          </a:prstGeom>
          <a:noFill/>
          <a:ln w="9525">
            <a:noFill/>
            <a:miter lim="800000"/>
            <a:headEnd/>
            <a:tailEnd/>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pPr algn="r" rtl="1" eaLnBrk="1" hangingPunct="1">
              <a:buFont typeface="Wingdings 3" pitchFamily="18" charset="2"/>
              <a:buNone/>
            </a:pPr>
            <a:r>
              <a:rPr lang="fa-IR" b="1" dirty="0" smtClean="0">
                <a:solidFill>
                  <a:srgbClr val="0000FF"/>
                </a:solidFill>
              </a:rPr>
              <a:t>11- </a:t>
            </a:r>
            <a:r>
              <a:rPr lang="fa-IR" b="1" dirty="0">
                <a:solidFill>
                  <a:srgbClr val="0000FF"/>
                </a:solidFill>
              </a:rPr>
              <a:t>در مطرح کردن اطلاعات درست اما  دردناک و ناراحت کننده است، محتاط باشید. </a:t>
            </a:r>
          </a:p>
          <a:p>
            <a:pPr algn="r" rtl="1" eaLnBrk="1" hangingPunct="1">
              <a:buFont typeface="Wingdings 3" pitchFamily="18" charset="2"/>
              <a:buNone/>
            </a:pPr>
            <a:r>
              <a:rPr lang="fa-IR" sz="3600" b="1" dirty="0">
                <a:solidFill>
                  <a:srgbClr val="0070C0"/>
                </a:solidFill>
              </a:rPr>
              <a:t>       گفتن حقایق تلخ و عریان ممنوع!!</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1457325" y="3086100"/>
            <a:ext cx="10513868" cy="285158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pitchFamily="2" charset="2"/>
              <a:buChar char="ü"/>
              <a:defRPr/>
            </a:pPr>
            <a:r>
              <a:rPr lang="fa-IR" sz="2000" b="1" dirty="0">
                <a:solidFill>
                  <a:schemeClr val="tx1"/>
                </a:solidFill>
              </a:rPr>
              <a:t>از زمان اصابت موشک تا سقوط یک دقیقه طول کشیده، بدبخت ها چه زجری کشیدن.. مرگ را به فجیع ترین شکلش بین آسمون و زمین جلوی چشمات ببینی، خدایا تو اون لحظات آخر چی بهشون گذشت؟... بدبختها تکه تکه شدند... سوختند..." </a:t>
            </a:r>
            <a:endParaRPr lang="en-US" sz="2000" b="1" dirty="0">
              <a:solidFill>
                <a:schemeClr val="tx1"/>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3557" name="Picture 2" descr="هارد داخلی گوشیم سوخته - ویسگون"/>
          <p:cNvPicPr>
            <a:picLocks noChangeAspect="1" noChangeArrowheads="1"/>
          </p:cNvPicPr>
          <p:nvPr/>
        </p:nvPicPr>
        <p:blipFill>
          <a:blip r:embed="rId2"/>
          <a:srcRect/>
          <a:stretch>
            <a:fillRect/>
          </a:stretch>
        </p:blipFill>
        <p:spPr bwMode="auto">
          <a:xfrm>
            <a:off x="484908" y="4487574"/>
            <a:ext cx="1981201" cy="1359044"/>
          </a:xfrm>
          <a:prstGeom prst="rect">
            <a:avLst/>
          </a:prstGeom>
          <a:noFill/>
          <a:ln w="9525">
            <a:noFill/>
            <a:miter lim="800000"/>
            <a:headEnd/>
            <a:tailEnd/>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719667" y="1557338"/>
            <a:ext cx="10972800" cy="4525962"/>
          </a:xfrm>
        </p:spPr>
        <p:txBody>
          <a:bodyPr/>
          <a:lstStyle/>
          <a:p>
            <a:pPr algn="r" rtl="1" eaLnBrk="1" hangingPunct="1">
              <a:buFont typeface="Wingdings 3" pitchFamily="18" charset="2"/>
              <a:buNone/>
            </a:pPr>
            <a:r>
              <a:rPr lang="fa-IR" sz="3200" b="1" dirty="0" smtClean="0">
                <a:solidFill>
                  <a:srgbClr val="0066FF"/>
                </a:solidFill>
              </a:rPr>
              <a:t>12- </a:t>
            </a:r>
            <a:r>
              <a:rPr lang="fa-IR" sz="3200" b="1" dirty="0">
                <a:solidFill>
                  <a:srgbClr val="0066FF"/>
                </a:solidFill>
              </a:rPr>
              <a:t>خودداری از بازگو کردن تکراری اخبار</a:t>
            </a:r>
          </a:p>
          <a:p>
            <a:pPr algn="r" rtl="1" eaLnBrk="1" hangingPunct="1">
              <a:buFont typeface="Wingdings 3" pitchFamily="18" charset="2"/>
              <a:buNone/>
            </a:pPr>
            <a:r>
              <a:rPr lang="fa-IR" sz="3200" b="1" dirty="0">
                <a:solidFill>
                  <a:srgbClr val="0066FF"/>
                </a:solidFill>
              </a:rPr>
              <a:t> منفی و ناراحت کننده در جمع های خانوادگی</a:t>
            </a:r>
            <a:endParaRPr lang="en-US" sz="3200" b="1" dirty="0">
              <a:solidFill>
                <a:srgbClr val="0066FF"/>
              </a:solidFill>
              <a:cs typeface="Arial" charset="0"/>
            </a:endParaRPr>
          </a:p>
          <a:p>
            <a:pPr algn="r" rtl="1" eaLnBrk="1" hangingPunct="1">
              <a:buFont typeface="Wingdings 3" pitchFamily="18" charset="2"/>
              <a:buNone/>
            </a:pPr>
            <a:endParaRPr lang="fa-IR" b="1" dirty="0"/>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575733" y="2724150"/>
            <a:ext cx="11616267" cy="341947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800" b="1" dirty="0">
                <a:solidFill>
                  <a:srgbClr val="FF0000"/>
                </a:solidFill>
              </a:rPr>
              <a:t>وای شنیدین؟ </a:t>
            </a:r>
            <a:r>
              <a:rPr lang="fa-IR" sz="2800" b="1" dirty="0" smtClean="0">
                <a:solidFill>
                  <a:srgbClr val="FF0000"/>
                </a:solidFill>
              </a:rPr>
              <a:t>مادر سهیلا سرطان گرفته </a:t>
            </a:r>
            <a:r>
              <a:rPr lang="fa-IR" sz="2800" b="1" dirty="0">
                <a:solidFill>
                  <a:srgbClr val="FF0000"/>
                </a:solidFill>
              </a:rPr>
              <a:t>تو بخش مراقبت های ویژه بستری شده! بیچاره خیلی جوونه! </a:t>
            </a:r>
            <a:r>
              <a:rPr lang="fa-IR" sz="2800" b="1" dirty="0" smtClean="0">
                <a:solidFill>
                  <a:srgbClr val="FF0000"/>
                </a:solidFill>
              </a:rPr>
              <a:t>بچه هاش چی کار می کنند</a:t>
            </a:r>
            <a:r>
              <a:rPr lang="fa-IR" sz="2400" b="1" dirty="0" smtClean="0">
                <a:solidFill>
                  <a:srgbClr val="FF0000"/>
                </a:solidFill>
              </a:rPr>
              <a:t>؟</a:t>
            </a:r>
          </a:p>
          <a:p>
            <a:pPr algn="ctr" rtl="1" eaLnBrk="1" hangingPunct="1">
              <a:defRPr/>
            </a:pPr>
            <a:r>
              <a:rPr lang="fa-IR" sz="2400" b="1" dirty="0" smtClean="0">
                <a:solidFill>
                  <a:srgbClr val="FF0000"/>
                </a:solidFill>
              </a:rPr>
              <a:t>- پدره </a:t>
            </a:r>
            <a:r>
              <a:rPr lang="fa-IR" sz="2400" b="1" dirty="0">
                <a:solidFill>
                  <a:srgbClr val="FF0000"/>
                </a:solidFill>
              </a:rPr>
              <a:t>بعد از </a:t>
            </a:r>
            <a:r>
              <a:rPr lang="fa-IR" sz="2400" b="1" dirty="0" smtClean="0">
                <a:solidFill>
                  <a:srgbClr val="FF0000"/>
                </a:solidFill>
              </a:rPr>
              <a:t>کشتن بچه اش، </a:t>
            </a:r>
            <a:r>
              <a:rPr lang="fa-IR" sz="2400" b="1" dirty="0">
                <a:solidFill>
                  <a:srgbClr val="FF0000"/>
                </a:solidFill>
              </a:rPr>
              <a:t>تمام بدن </a:t>
            </a:r>
            <a:r>
              <a:rPr lang="fa-IR" sz="2400" b="1" dirty="0" smtClean="0">
                <a:solidFill>
                  <a:srgbClr val="FF0000"/>
                </a:solidFill>
              </a:rPr>
              <a:t>اونو  </a:t>
            </a:r>
            <a:r>
              <a:rPr lang="fa-IR" sz="2400" b="1" dirty="0">
                <a:solidFill>
                  <a:srgbClr val="FF0000"/>
                </a:solidFill>
              </a:rPr>
              <a:t>قطعه قطعه کرده و توی پلاستیک مشکی گذاشته و توی سطل زباله، سرش معلوم نیست کجاست!!!</a:t>
            </a:r>
            <a:endParaRPr lang="en-US" sz="2400" b="1" dirty="0">
              <a:solidFill>
                <a:srgbClr val="FF0000"/>
              </a:solidFill>
            </a:endParaRPr>
          </a:p>
          <a:p>
            <a:pPr algn="ctr" rtl="1" eaLnBrk="1" hangingPunct="1">
              <a:buFont typeface="Wingdings 3" pitchFamily="18" charset="2"/>
              <a:buNone/>
              <a:defRPr/>
            </a:pPr>
            <a:r>
              <a:rPr lang="fa-IR" sz="2400" b="1" dirty="0">
                <a:solidFill>
                  <a:srgbClr val="FF0000"/>
                </a:solidFill>
                <a:cs typeface="Arial" charset="0"/>
              </a:rPr>
              <a:t>دلار شده خدا تومان</a:t>
            </a:r>
            <a:endParaRPr lang="en-US" sz="2400" b="1" dirty="0">
              <a:solidFill>
                <a:srgbClr val="FF0000"/>
              </a:solidFill>
              <a:cs typeface="Arial" charset="0"/>
            </a:endParaRPr>
          </a:p>
        </p:txBody>
      </p:sp>
      <p:pic>
        <p:nvPicPr>
          <p:cNvPr id="24581" name="Picture 2" descr="بار در"/>
          <p:cNvPicPr>
            <a:picLocks noChangeAspect="1" noChangeArrowheads="1"/>
          </p:cNvPicPr>
          <p:nvPr/>
        </p:nvPicPr>
        <p:blipFill>
          <a:blip r:embed="rId2"/>
          <a:srcRect/>
          <a:stretch>
            <a:fillRect/>
          </a:stretch>
        </p:blipFill>
        <p:spPr bwMode="auto">
          <a:xfrm>
            <a:off x="0" y="1557338"/>
            <a:ext cx="2505363" cy="2057400"/>
          </a:xfrm>
          <a:prstGeom prst="rect">
            <a:avLst/>
          </a:prstGeom>
          <a:noFill/>
          <a:ln w="9525">
            <a:noFill/>
            <a:miter lim="800000"/>
            <a:headEnd/>
            <a:tailEnd/>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6"/>
          <p:cNvSpPr>
            <a:spLocks noGrp="1"/>
          </p:cNvSpPr>
          <p:nvPr>
            <p:ph idx="1"/>
          </p:nvPr>
        </p:nvSpPr>
        <p:spPr/>
        <p:txBody>
          <a:bodyPr/>
          <a:lstStyle/>
          <a:p>
            <a:pPr algn="r" rtl="1" eaLnBrk="1" hangingPunct="1"/>
            <a:r>
              <a:rPr lang="fa-IR" sz="3200" b="1" dirty="0">
                <a:solidFill>
                  <a:srgbClr val="0000FF"/>
                </a:solidFill>
              </a:rPr>
              <a:t>تفاوت کودکان و بزرگسالان در تجربه احساسات و راههای ابراز آن</a:t>
            </a:r>
          </a:p>
          <a:p>
            <a:pPr algn="r" rtl="1" eaLnBrk="1" hangingPunct="1">
              <a:buFont typeface="Wingdings 3" pitchFamily="18" charset="2"/>
              <a:buNone/>
            </a:pPr>
            <a:endParaRPr lang="fa-IR" sz="3200" b="1" dirty="0">
              <a:solidFill>
                <a:srgbClr val="0000FF"/>
              </a:solidFill>
            </a:endParaRPr>
          </a:p>
          <a:p>
            <a:pPr algn="r" rtl="1" eaLnBrk="1" hangingPunct="1"/>
            <a:r>
              <a:rPr lang="fa-IR" sz="3200" b="1" dirty="0">
                <a:solidFill>
                  <a:srgbClr val="0000FF"/>
                </a:solidFill>
              </a:rPr>
              <a:t>تاثیر حوادث استرس زا و بحران ها بر کودکان در مقایسه با برگسالان</a:t>
            </a:r>
            <a:endParaRPr lang="en-US" sz="3200" b="1" dirty="0">
              <a:solidFill>
                <a:srgbClr val="0000FF"/>
              </a:solidFill>
              <a:cs typeface="Arial" charset="0"/>
            </a:endParaRPr>
          </a:p>
        </p:txBody>
      </p:sp>
      <p:sp>
        <p:nvSpPr>
          <p:cNvPr id="4098"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fa-IR" sz="3100" b="1" dirty="0"/>
              <a:t>مدیریت استرس و اضطراب در کودکان درگیر در بحران </a:t>
            </a:r>
            <a:r>
              <a:rPr lang="en-US" dirty="0"/>
              <a:t/>
            </a:r>
            <a:br>
              <a:rPr lang="en-US" dirty="0"/>
            </a:br>
            <a:endParaRPr lang="en-US" alt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algn="r" rtl="1" eaLnBrk="1" hangingPunct="1">
              <a:buFont typeface="Wingdings 3" pitchFamily="18" charset="2"/>
              <a:buNone/>
            </a:pPr>
            <a:r>
              <a:rPr lang="fa-IR" b="1" dirty="0" smtClean="0">
                <a:solidFill>
                  <a:srgbClr val="0070C0"/>
                </a:solidFill>
              </a:rPr>
              <a:t>13- </a:t>
            </a:r>
            <a:r>
              <a:rPr lang="fa-IR" b="1" dirty="0">
                <a:solidFill>
                  <a:srgbClr val="0000FF"/>
                </a:solidFill>
              </a:rPr>
              <a:t>کمک کنید تا کودکان در هر شرایط ناگواری، جنبه های خوب و مثبت آن­را هم ببینند.</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4847167" y="3068639"/>
            <a:ext cx="6769100" cy="324008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fa-IR" sz="2400" b="1" dirty="0">
              <a:solidFill>
                <a:srgbClr val="FF0000"/>
              </a:solidFill>
            </a:endParaRPr>
          </a:p>
          <a:p>
            <a:pPr algn="ctr" rtl="1" eaLnBrk="1" hangingPunct="1">
              <a:defRPr/>
            </a:pPr>
            <a:r>
              <a:rPr lang="fa-IR" sz="2400" b="1" dirty="0">
                <a:solidFill>
                  <a:srgbClr val="FF0000"/>
                </a:solidFill>
              </a:rPr>
              <a:t>جان­فشانی تیم درمان، کمک کردن مردم به یکدیگر، اهدای کمک­های نقدی، همکاری سازمان­ها و نهادها و ...  . </a:t>
            </a:r>
          </a:p>
          <a:p>
            <a:pPr algn="ctr" rtl="1" eaLnBrk="1" hangingPunct="1">
              <a:defRPr/>
            </a:pPr>
            <a:endParaRPr lang="fa-IR" sz="24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5605" name="Picture 2" descr="عابدزاده کمک‌های مردمی برای زلزله زدگان را از آمریکا به ایران می آورد + عکس  | پایگاه خبری جماران"/>
          <p:cNvPicPr>
            <a:picLocks noChangeAspect="1" noChangeArrowheads="1"/>
          </p:cNvPicPr>
          <p:nvPr/>
        </p:nvPicPr>
        <p:blipFill>
          <a:blip r:embed="rId2"/>
          <a:srcRect/>
          <a:stretch>
            <a:fillRect/>
          </a:stretch>
        </p:blipFill>
        <p:spPr bwMode="auto">
          <a:xfrm>
            <a:off x="983673" y="2492375"/>
            <a:ext cx="3863494" cy="3575916"/>
          </a:xfrm>
          <a:prstGeom prst="rect">
            <a:avLst/>
          </a:prstGeom>
          <a:noFill/>
          <a:ln w="9525">
            <a:noFill/>
            <a:miter lim="800000"/>
            <a:headEnd/>
            <a:tailEnd/>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E9715F8-6E73-4E9D-8628-13AFAFABE2D0}"/>
              </a:ext>
            </a:extLst>
          </p:cNvPr>
          <p:cNvSpPr>
            <a:spLocks noGrp="1"/>
          </p:cNvSpPr>
          <p:nvPr>
            <p:ph type="sldNum" sz="quarter" idx="12"/>
          </p:nvPr>
        </p:nvSpPr>
        <p:spPr/>
        <p:txBody>
          <a:bodyPr/>
          <a:lstStyle/>
          <a:p>
            <a:fld id="{4FAB73BC-B049-4115-A692-8D63A059BFB8}" type="slidenum">
              <a:rPr lang="en-US" smtClean="0"/>
              <a:pPr/>
              <a:t>31</a:t>
            </a:fld>
            <a:endParaRPr lang="en-US"/>
          </a:p>
        </p:txBody>
      </p:sp>
      <p:pic>
        <p:nvPicPr>
          <p:cNvPr id="5" name="Picture 1" descr="C:\Users\fariba\Desktop\88.jpg">
            <a:extLst>
              <a:ext uri="{FF2B5EF4-FFF2-40B4-BE49-F238E27FC236}">
                <a16:creationId xmlns="" xmlns:a16="http://schemas.microsoft.com/office/drawing/2014/main" id="{FEA09A2F-E409-4895-B7BB-755CC82E42C0}"/>
              </a:ext>
            </a:extLst>
          </p:cNvPr>
          <p:cNvPicPr>
            <a:picLocks noGrp="1" noChangeAspect="1" noChangeArrowheads="1"/>
          </p:cNvPicPr>
          <p:nvPr>
            <p:ph idx="1"/>
          </p:nvPr>
        </p:nvPicPr>
        <p:blipFill>
          <a:blip r:embed="rId2"/>
          <a:srcRect/>
          <a:stretch>
            <a:fillRect/>
          </a:stretch>
        </p:blipFill>
        <p:spPr bwMode="auto">
          <a:xfrm>
            <a:off x="2551510" y="1058863"/>
            <a:ext cx="6212680" cy="4141787"/>
          </a:xfrm>
          <a:prstGeom prst="rect">
            <a:avLst/>
          </a:prstGeom>
          <a:noFill/>
        </p:spPr>
      </p:pic>
    </p:spTree>
    <p:extLst>
      <p:ext uri="{BB962C8B-B14F-4D97-AF65-F5344CB8AC3E}">
        <p14:creationId xmlns:p14="http://schemas.microsoft.com/office/powerpoint/2010/main" val="72065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3200" b="1" dirty="0" smtClean="0">
                <a:solidFill>
                  <a:srgbClr val="0000FF"/>
                </a:solidFill>
              </a:rPr>
              <a:t>14- </a:t>
            </a:r>
            <a:r>
              <a:rPr lang="fa-IR" sz="3200" b="1" dirty="0">
                <a:solidFill>
                  <a:srgbClr val="0000FF"/>
                </a:solidFill>
              </a:rPr>
              <a:t>جنبه های منفی را بزرگ نکنید.</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0" y="3068639"/>
            <a:ext cx="11616267" cy="324008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400" b="1" dirty="0">
                <a:solidFill>
                  <a:srgbClr val="FF0000"/>
                </a:solidFill>
              </a:rPr>
              <a:t>احتکار موادغذایی، نایاب شدن مواد ضدعفونی کننده، بالارفتن میزان دزدی و جرم و ... </a:t>
            </a:r>
            <a:endParaRPr lang="en-US" sz="24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6629" name="Picture 2" descr="Zeichen 267 - Verbot der Einfahrt, StVO 1970.svg"/>
          <p:cNvPicPr>
            <a:picLocks noChangeAspect="1" noChangeArrowheads="1"/>
          </p:cNvPicPr>
          <p:nvPr/>
        </p:nvPicPr>
        <p:blipFill>
          <a:blip r:embed="rId2"/>
          <a:srcRect/>
          <a:stretch>
            <a:fillRect/>
          </a:stretch>
        </p:blipFill>
        <p:spPr bwMode="auto">
          <a:xfrm>
            <a:off x="9647768" y="4005263"/>
            <a:ext cx="1056217" cy="647700"/>
          </a:xfrm>
          <a:prstGeom prst="rect">
            <a:avLst/>
          </a:prstGeom>
          <a:noFill/>
          <a:ln w="9525">
            <a:noFill/>
            <a:miter lim="800000"/>
            <a:headEnd/>
            <a:tailEnd/>
          </a:ln>
        </p:spPr>
      </p:pic>
      <p:pic>
        <p:nvPicPr>
          <p:cNvPr id="26630" name="Picture 2" descr="دزدی دزد وکتور لایه باز 1410800 : پارس استاک - شاتر استوک پارسی"/>
          <p:cNvPicPr>
            <a:picLocks noChangeAspect="1" noChangeArrowheads="1"/>
          </p:cNvPicPr>
          <p:nvPr/>
        </p:nvPicPr>
        <p:blipFill>
          <a:blip r:embed="rId3"/>
          <a:srcRect/>
          <a:stretch>
            <a:fillRect/>
          </a:stretch>
        </p:blipFill>
        <p:spPr bwMode="auto">
          <a:xfrm>
            <a:off x="1" y="1268413"/>
            <a:ext cx="3839633" cy="2089150"/>
          </a:xfrm>
          <a:prstGeom prst="rect">
            <a:avLst/>
          </a:prstGeom>
          <a:noFill/>
          <a:ln w="9525">
            <a:noFill/>
            <a:miter lim="800000"/>
            <a:headEnd/>
            <a:tailEnd/>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algn="r" rtl="1" eaLnBrk="1" hangingPunct="1">
              <a:buFont typeface="Wingdings 3" pitchFamily="18" charset="2"/>
              <a:buNone/>
            </a:pPr>
            <a:endParaRPr lang="fa-IR" b="1" dirty="0"/>
          </a:p>
          <a:p>
            <a:pPr algn="r" rtl="1" eaLnBrk="1" hangingPunct="1">
              <a:buFont typeface="Wingdings 3" pitchFamily="18" charset="2"/>
              <a:buNone/>
            </a:pPr>
            <a:r>
              <a:rPr lang="fa-IR" sz="2800" b="1" dirty="0" smtClean="0">
                <a:solidFill>
                  <a:srgbClr val="0000FF"/>
                </a:solidFill>
              </a:rPr>
              <a:t>15- </a:t>
            </a:r>
            <a:r>
              <a:rPr lang="fa-IR" sz="2800" b="1" dirty="0">
                <a:solidFill>
                  <a:srgbClr val="0000FF"/>
                </a:solidFill>
              </a:rPr>
              <a:t>استرس های جدید به کودک اضافه نکنید.</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0" y="2924175"/>
            <a:ext cx="11616267" cy="28590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400" b="1" dirty="0">
                <a:solidFill>
                  <a:srgbClr val="FF0000"/>
                </a:solidFill>
              </a:rPr>
              <a:t>همه چیز به­هم ریخته! ... </a:t>
            </a:r>
            <a:r>
              <a:rPr lang="fa-IR" sz="2400" b="1" dirty="0" smtClean="0">
                <a:solidFill>
                  <a:srgbClr val="FF0000"/>
                </a:solidFill>
              </a:rPr>
              <a:t>دلار به 33 هزارتومان رسید. یکی خودش و بچه هاش را کشته... مردم گرسنه اند ممکنه دست به هر کاری بزنند، دزدی خیلی زیاد شده. النگوی یه بچه را از دستش کشیدند و..." </a:t>
            </a:r>
            <a:endParaRPr lang="en-US" sz="2400" b="1" dirty="0">
              <a:solidFill>
                <a:srgbClr val="FF0000"/>
              </a:solidFill>
              <a:cs typeface="Arial" charset="0"/>
            </a:endParaRPr>
          </a:p>
        </p:txBody>
      </p:sp>
      <p:pic>
        <p:nvPicPr>
          <p:cNvPr id="27653" name="Picture 2" descr="Zeichen 267 - Verbot der Einfahrt, StVO 1970.svg"/>
          <p:cNvPicPr>
            <a:picLocks noChangeAspect="1" noChangeArrowheads="1"/>
          </p:cNvPicPr>
          <p:nvPr/>
        </p:nvPicPr>
        <p:blipFill>
          <a:blip r:embed="rId2"/>
          <a:srcRect/>
          <a:stretch>
            <a:fillRect/>
          </a:stretch>
        </p:blipFill>
        <p:spPr bwMode="auto">
          <a:xfrm>
            <a:off x="9935634" y="3716339"/>
            <a:ext cx="673100" cy="649287"/>
          </a:xfrm>
          <a:prstGeom prst="rect">
            <a:avLst/>
          </a:prstGeom>
          <a:noFill/>
          <a:ln w="9525">
            <a:noFill/>
            <a:miter lim="800000"/>
            <a:headEnd/>
            <a:tailEnd/>
          </a:ln>
        </p:spPr>
      </p:pic>
      <p:pic>
        <p:nvPicPr>
          <p:cNvPr id="27654" name="Picture 2" descr="بار در"/>
          <p:cNvPicPr>
            <a:picLocks noChangeAspect="1" noChangeArrowheads="1"/>
          </p:cNvPicPr>
          <p:nvPr/>
        </p:nvPicPr>
        <p:blipFill>
          <a:blip r:embed="rId3"/>
          <a:srcRect/>
          <a:stretch>
            <a:fillRect/>
          </a:stretch>
        </p:blipFill>
        <p:spPr bwMode="auto">
          <a:xfrm>
            <a:off x="999453" y="1468580"/>
            <a:ext cx="1979275" cy="1672793"/>
          </a:xfrm>
          <a:prstGeom prst="rect">
            <a:avLst/>
          </a:prstGeom>
          <a:noFill/>
          <a:ln w="9525">
            <a:noFill/>
            <a:miter lim="800000"/>
            <a:headEnd/>
            <a:tailEnd/>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27051" y="1700213"/>
            <a:ext cx="10972800" cy="4525962"/>
          </a:xfrm>
        </p:spPr>
        <p:txBody>
          <a:bodyPr/>
          <a:lstStyle/>
          <a:p>
            <a:pPr algn="r" rtl="1" eaLnBrk="1" hangingPunct="1">
              <a:buFont typeface="Wingdings 3" pitchFamily="18" charset="2"/>
              <a:buNone/>
            </a:pPr>
            <a:r>
              <a:rPr lang="fa-IR" sz="3200" b="1" dirty="0" smtClean="0">
                <a:solidFill>
                  <a:srgbClr val="0066FF"/>
                </a:solidFill>
              </a:rPr>
              <a:t>16-در </a:t>
            </a:r>
            <a:r>
              <a:rPr lang="fa-IR" sz="3200" b="1" dirty="0">
                <a:solidFill>
                  <a:srgbClr val="0066FF"/>
                </a:solidFill>
              </a:rPr>
              <a:t>مورد بحران اطلاعات ساده و صحیح به کودک بدهید.</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0" y="2618510"/>
            <a:ext cx="11616267" cy="35329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buFont typeface="Wingdings" pitchFamily="2" charset="2"/>
              <a:buChar char="ü"/>
              <a:defRPr/>
            </a:pPr>
            <a:r>
              <a:rPr lang="fa-IR" sz="2400" b="1" dirty="0">
                <a:solidFill>
                  <a:srgbClr val="FF0000"/>
                </a:solidFill>
              </a:rPr>
              <a:t>لزوم جوشاندن آب قبل از مصرف در بحران سیل</a:t>
            </a:r>
          </a:p>
          <a:p>
            <a:pPr algn="r" rtl="1" eaLnBrk="1" hangingPunct="1">
              <a:buFont typeface="Wingdings" pitchFamily="2" charset="2"/>
              <a:buChar char="ü"/>
              <a:defRPr/>
            </a:pPr>
            <a:r>
              <a:rPr lang="fa-IR" sz="2400" b="1" dirty="0">
                <a:solidFill>
                  <a:srgbClr val="FF0000"/>
                </a:solidFill>
              </a:rPr>
              <a:t>امکان ابتلا به ویروس و راه­های جلوگیری از ابتلا</a:t>
            </a:r>
          </a:p>
          <a:p>
            <a:pPr algn="r" rtl="1" eaLnBrk="1" hangingPunct="1">
              <a:buFont typeface="Wingdings" pitchFamily="2" charset="2"/>
              <a:buChar char="ü"/>
              <a:defRPr/>
            </a:pPr>
            <a:r>
              <a:rPr lang="fa-IR" sz="2400" b="1" dirty="0">
                <a:solidFill>
                  <a:srgbClr val="FF0000"/>
                </a:solidFill>
              </a:rPr>
              <a:t>روش های مراقبت از خود </a:t>
            </a:r>
          </a:p>
          <a:p>
            <a:pPr algn="r" rtl="1" eaLnBrk="1" hangingPunct="1">
              <a:buFont typeface="Wingdings" pitchFamily="2" charset="2"/>
              <a:buChar char="ü"/>
              <a:defRPr/>
            </a:pPr>
            <a:r>
              <a:rPr lang="fa-IR" sz="2400" b="1" dirty="0">
                <a:solidFill>
                  <a:srgbClr val="FF0000"/>
                </a:solidFill>
              </a:rPr>
              <a:t>روش درست شستشوی دست، شریک نشدن با دوستان و  دیگران در نوشیدنی ها</a:t>
            </a:r>
          </a:p>
          <a:p>
            <a:pPr algn="r" rtl="1" eaLnBrk="1" hangingPunct="1">
              <a:buFont typeface="Wingdings" pitchFamily="2" charset="2"/>
              <a:buChar char="ü"/>
              <a:defRPr/>
            </a:pPr>
            <a:r>
              <a:rPr lang="fa-IR" sz="2400" b="1" dirty="0">
                <a:solidFill>
                  <a:srgbClr val="FF0000"/>
                </a:solidFill>
              </a:rPr>
              <a:t>لزوم زدن ماسک</a:t>
            </a:r>
          </a:p>
          <a:p>
            <a:pPr algn="r" rtl="1" eaLnBrk="1" hangingPunct="1">
              <a:buFont typeface="Wingdings" pitchFamily="2" charset="2"/>
              <a:buChar char="ü"/>
              <a:defRPr/>
            </a:pPr>
            <a:r>
              <a:rPr lang="fa-IR" sz="2400" b="1" dirty="0">
                <a:solidFill>
                  <a:srgbClr val="FF0000"/>
                </a:solidFill>
              </a:rPr>
              <a:t> بهداشت وسایل شخصی ( لیوان، ظرف غذا، حوله و..) </a:t>
            </a:r>
            <a:endParaRPr lang="en-US" sz="2400" b="1" dirty="0">
              <a:solidFill>
                <a:srgbClr val="FF0000"/>
              </a:solidFill>
              <a:cs typeface="Arial"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27051" y="1700213"/>
            <a:ext cx="10972800" cy="4525962"/>
          </a:xfrm>
        </p:spPr>
        <p:txBody>
          <a:bodyPr/>
          <a:lstStyle/>
          <a:p>
            <a:pPr algn="r" rtl="1" eaLnBrk="1" hangingPunct="1">
              <a:buFont typeface="Wingdings 3" pitchFamily="18" charset="2"/>
              <a:buNone/>
            </a:pPr>
            <a:r>
              <a:rPr lang="fa-IR" sz="2400" b="1" dirty="0" smtClean="0">
                <a:solidFill>
                  <a:srgbClr val="0066FF"/>
                </a:solidFill>
              </a:rPr>
              <a:t>16-در </a:t>
            </a:r>
            <a:r>
              <a:rPr lang="fa-IR" sz="2400" b="1" dirty="0">
                <a:solidFill>
                  <a:srgbClr val="0066FF"/>
                </a:solidFill>
              </a:rPr>
              <a:t>مورد بحران اطلاعات ساده و صحیح بدهید و با توجه به ویزگی خاص این دوران بر رفتارهای حفظ سلامتی تاکید کنید ( با ارتباطی مناسب)</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421216" y="2636117"/>
            <a:ext cx="11616267" cy="3532908"/>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buFont typeface="Wingdings" pitchFamily="2" charset="2"/>
              <a:buChar char="ü"/>
              <a:defRPr/>
            </a:pPr>
            <a:r>
              <a:rPr lang="fa-IR" sz="2400" b="1" dirty="0">
                <a:solidFill>
                  <a:schemeClr val="tx1"/>
                </a:solidFill>
              </a:rPr>
              <a:t>مجبوریم فعلا خونه بمونیم... نمیتونیم جشن تولد بگیریم..</a:t>
            </a:r>
            <a:r>
              <a:rPr lang="fa-IR" sz="2400" b="1" dirty="0">
                <a:solidFill>
                  <a:srgbClr val="FF0000"/>
                </a:solidFill>
              </a:rPr>
              <a:t>.</a:t>
            </a:r>
            <a:endParaRPr lang="en-US" sz="2400" b="1" dirty="0">
              <a:solidFill>
                <a:srgbClr val="FF0000"/>
              </a:solidFill>
              <a:cs typeface="Arial"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527051" y="1510145"/>
            <a:ext cx="10972800" cy="4716030"/>
          </a:xfrm>
        </p:spPr>
        <p:txBody>
          <a:bodyPr/>
          <a:lstStyle/>
          <a:p>
            <a:pPr algn="r" rtl="1" eaLnBrk="1" hangingPunct="1">
              <a:buFont typeface="Wingdings 3" pitchFamily="18" charset="2"/>
              <a:buNone/>
            </a:pPr>
            <a:r>
              <a:rPr lang="fa-IR" sz="2800" b="1" dirty="0" smtClean="0">
                <a:solidFill>
                  <a:srgbClr val="0000FF"/>
                </a:solidFill>
              </a:rPr>
              <a:t>17- </a:t>
            </a:r>
            <a:r>
              <a:rPr lang="fa-IR" sz="2800" b="1" dirty="0">
                <a:solidFill>
                  <a:srgbClr val="0000FF"/>
                </a:solidFill>
              </a:rPr>
              <a:t>رفتارها و عادت­های مربوط به سلامت را به کودک آموزش دهید</a:t>
            </a:r>
            <a:r>
              <a:rPr lang="fa-IR" sz="3200" b="1" dirty="0">
                <a:solidFill>
                  <a:srgbClr val="0000FF"/>
                </a:solidFill>
              </a:rPr>
              <a:t>.</a:t>
            </a:r>
            <a:r>
              <a:rPr lang="fa-IR" sz="3200" dirty="0"/>
              <a:t> </a:t>
            </a:r>
            <a:endParaRPr lang="fa-IR" sz="3200" b="1" dirty="0">
              <a:solidFill>
                <a:srgbClr val="0066FF"/>
              </a:solidFill>
            </a:endParaRP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4464051" y="2205038"/>
            <a:ext cx="7152216" cy="465296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pitchFamily="2" charset="2"/>
              <a:buChar char="ü"/>
              <a:defRPr/>
            </a:pPr>
            <a:r>
              <a:rPr lang="fa-IR" sz="2000" b="1" dirty="0">
                <a:solidFill>
                  <a:srgbClr val="FF0000"/>
                </a:solidFill>
              </a:rPr>
              <a:t>درسته که مدرسه تعطیله و لازم نیست صبح خیلی زود پاشیم، اما اگه شب خیلی دیر بخوابیم صبح کسل بیدار می­شیم و به برنامه هامون نمی­رسیم، بدنمون هم تنبل می­شه. باید خوب بخوابیم تا قوی باشیم </a:t>
            </a:r>
            <a:r>
              <a:rPr lang="fa-IR" sz="2000" b="1" dirty="0" smtClean="0">
                <a:solidFill>
                  <a:srgbClr val="FF0000"/>
                </a:solidFill>
              </a:rPr>
              <a:t>و...."</a:t>
            </a:r>
            <a:endParaRPr lang="en-US" sz="2000" b="1" dirty="0">
              <a:solidFill>
                <a:srgbClr val="FF0000"/>
              </a:solidFill>
            </a:endParaRPr>
          </a:p>
          <a:p>
            <a:pPr algn="r" rtl="1" eaLnBrk="1" hangingPunct="1">
              <a:buFont typeface="Wingdings" pitchFamily="2" charset="2"/>
              <a:buChar char="ü"/>
              <a:defRPr/>
            </a:pPr>
            <a:r>
              <a:rPr lang="fa-IR" sz="2000" b="1" dirty="0">
                <a:solidFill>
                  <a:srgbClr val="FF0000"/>
                </a:solidFill>
              </a:rPr>
              <a:t>ورزش و فعالیت فیزیکی، خواب و استراحت و..</a:t>
            </a:r>
            <a:endParaRPr lang="en-US" sz="2000" b="1" dirty="0">
              <a:solidFill>
                <a:srgbClr val="FF0000"/>
              </a:solidFill>
              <a:cs typeface="Arial" charset="0"/>
            </a:endParaRPr>
          </a:p>
        </p:txBody>
      </p:sp>
      <p:pic>
        <p:nvPicPr>
          <p:cNvPr id="29701" name="Picture 2" descr="اتل متل خواب دیدم"/>
          <p:cNvPicPr>
            <a:picLocks noChangeAspect="1" noChangeArrowheads="1"/>
          </p:cNvPicPr>
          <p:nvPr/>
        </p:nvPicPr>
        <p:blipFill>
          <a:blip r:embed="rId2"/>
          <a:srcRect/>
          <a:stretch>
            <a:fillRect/>
          </a:stretch>
        </p:blipFill>
        <p:spPr bwMode="auto">
          <a:xfrm>
            <a:off x="527051" y="3068639"/>
            <a:ext cx="4826000" cy="2543175"/>
          </a:xfrm>
          <a:prstGeom prst="rect">
            <a:avLst/>
          </a:prstGeom>
          <a:noFill/>
          <a:ln w="9525">
            <a:noFill/>
            <a:miter lim="800000"/>
            <a:headEnd/>
            <a:tailEnd/>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pic>
        <p:nvPicPr>
          <p:cNvPr id="30723" name="Picture 5" descr="آشنا کردن کودکان با کتاب"/>
          <p:cNvPicPr>
            <a:picLocks noChangeAspect="1" noChangeArrowheads="1"/>
          </p:cNvPicPr>
          <p:nvPr/>
        </p:nvPicPr>
        <p:blipFill>
          <a:blip r:embed="rId2"/>
          <a:srcRect/>
          <a:stretch>
            <a:fillRect/>
          </a:stretch>
        </p:blipFill>
        <p:spPr bwMode="auto">
          <a:xfrm>
            <a:off x="431800" y="1628775"/>
            <a:ext cx="4826000" cy="4171950"/>
          </a:xfrm>
          <a:prstGeom prst="rect">
            <a:avLst/>
          </a:prstGeom>
          <a:noFill/>
          <a:ln w="9525">
            <a:noFill/>
            <a:miter lim="800000"/>
            <a:headEnd/>
            <a:tailEnd/>
          </a:ln>
        </p:spPr>
      </p:pic>
      <p:sp>
        <p:nvSpPr>
          <p:cNvPr id="5" name="Oval 4"/>
          <p:cNvSpPr/>
          <p:nvPr/>
        </p:nvSpPr>
        <p:spPr>
          <a:xfrm>
            <a:off x="6096000" y="2565401"/>
            <a:ext cx="6096000" cy="316706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2400" b="1" dirty="0">
                <a:solidFill>
                  <a:srgbClr val="FF0000"/>
                </a:solidFill>
              </a:rPr>
              <a:t>در صورت تعطیلی مدارس و کلاس های آموزشی، سعی کنید زمان هایی را هم به آموزش کودک اختصاص دهید.</a:t>
            </a:r>
            <a:endParaRPr lang="en-US" sz="2400" b="1" dirty="0">
              <a:solidFill>
                <a:srgbClr val="FF0000"/>
              </a:solidFill>
            </a:endParaRPr>
          </a:p>
        </p:txBody>
      </p:sp>
      <p:sp>
        <p:nvSpPr>
          <p:cNvPr id="30725" name="Content Placeholder 1"/>
          <p:cNvSpPr>
            <a:spLocks noGrp="1"/>
          </p:cNvSpPr>
          <p:nvPr>
            <p:ph idx="1"/>
          </p:nvPr>
        </p:nvSpPr>
        <p:spPr>
          <a:xfrm>
            <a:off x="527051" y="1440873"/>
            <a:ext cx="11664949" cy="908627"/>
          </a:xfrm>
        </p:spPr>
        <p:txBody>
          <a:bodyPr/>
          <a:lstStyle/>
          <a:p>
            <a:pPr algn="r" rtl="1" eaLnBrk="1" hangingPunct="1">
              <a:buFont typeface="Wingdings 3" pitchFamily="18" charset="2"/>
              <a:buNone/>
            </a:pPr>
            <a:r>
              <a:rPr lang="fa-IR" sz="3200" b="1" dirty="0" smtClean="0">
                <a:solidFill>
                  <a:srgbClr val="0066FF"/>
                </a:solidFill>
              </a:rPr>
              <a:t>18- </a:t>
            </a:r>
            <a:r>
              <a:rPr lang="fa-IR" sz="3200" b="1" dirty="0">
                <a:solidFill>
                  <a:srgbClr val="0066FF"/>
                </a:solidFill>
              </a:rPr>
              <a:t>از آموزش و تحصیل کودک غافل نشوید.</a:t>
            </a:r>
            <a:endParaRPr lang="en-US" sz="3200" b="1" dirty="0">
              <a:solidFill>
                <a:srgbClr val="0066FF"/>
              </a:solidFill>
              <a:cs typeface="Arial"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pic>
        <p:nvPicPr>
          <p:cNvPr id="30723" name="Picture 5" descr="آشنا کردن کودکان با کتاب"/>
          <p:cNvPicPr>
            <a:picLocks noChangeAspect="1" noChangeArrowheads="1"/>
          </p:cNvPicPr>
          <p:nvPr/>
        </p:nvPicPr>
        <p:blipFill>
          <a:blip r:embed="rId2"/>
          <a:srcRect/>
          <a:stretch>
            <a:fillRect/>
          </a:stretch>
        </p:blipFill>
        <p:spPr bwMode="auto">
          <a:xfrm>
            <a:off x="431800" y="1628775"/>
            <a:ext cx="4826000" cy="4171950"/>
          </a:xfrm>
          <a:prstGeom prst="rect">
            <a:avLst/>
          </a:prstGeom>
          <a:noFill/>
          <a:ln w="9525">
            <a:noFill/>
            <a:miter lim="800000"/>
            <a:headEnd/>
            <a:tailEnd/>
          </a:ln>
        </p:spPr>
      </p:pic>
      <p:sp>
        <p:nvSpPr>
          <p:cNvPr id="5" name="Oval 4"/>
          <p:cNvSpPr/>
          <p:nvPr/>
        </p:nvSpPr>
        <p:spPr>
          <a:xfrm>
            <a:off x="5524500" y="2437061"/>
            <a:ext cx="6096000" cy="316706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2400" b="1" dirty="0">
                <a:solidFill>
                  <a:schemeClr val="tx1"/>
                </a:solidFill>
              </a:rPr>
              <a:t>نظارت همراه با بحث و مذاکره در مورد مسائل اموزشی و درسی</a:t>
            </a:r>
            <a:endParaRPr lang="en-US" sz="2400" b="1" dirty="0">
              <a:solidFill>
                <a:schemeClr val="tx1"/>
              </a:solidFill>
            </a:endParaRPr>
          </a:p>
        </p:txBody>
      </p:sp>
      <p:sp>
        <p:nvSpPr>
          <p:cNvPr id="30725" name="Content Placeholder 1"/>
          <p:cNvSpPr>
            <a:spLocks noGrp="1"/>
          </p:cNvSpPr>
          <p:nvPr>
            <p:ph idx="1"/>
          </p:nvPr>
        </p:nvSpPr>
        <p:spPr>
          <a:xfrm>
            <a:off x="527051" y="1440873"/>
            <a:ext cx="11664949" cy="908627"/>
          </a:xfrm>
        </p:spPr>
        <p:txBody>
          <a:bodyPr/>
          <a:lstStyle/>
          <a:p>
            <a:pPr algn="r" rtl="1" eaLnBrk="1" hangingPunct="1">
              <a:buFont typeface="Wingdings 3" pitchFamily="18" charset="2"/>
              <a:buNone/>
            </a:pPr>
            <a:r>
              <a:rPr lang="fa-IR" sz="3200" b="1" dirty="0" smtClean="0">
                <a:solidFill>
                  <a:srgbClr val="0066FF"/>
                </a:solidFill>
              </a:rPr>
              <a:t>18- </a:t>
            </a:r>
            <a:r>
              <a:rPr lang="fa-IR" sz="3200" b="1" dirty="0">
                <a:solidFill>
                  <a:srgbClr val="0066FF"/>
                </a:solidFill>
              </a:rPr>
              <a:t>از آموزش و تحصیل نوجوان غافل نشوید.</a:t>
            </a:r>
            <a:endParaRPr lang="en-US" sz="3200" b="1" dirty="0">
              <a:solidFill>
                <a:srgbClr val="0066FF"/>
              </a:solidFill>
              <a:cs typeface="Arial"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527051" y="1523999"/>
            <a:ext cx="10972800" cy="4702175"/>
          </a:xfrm>
        </p:spPr>
        <p:txBody>
          <a:bodyPr/>
          <a:lstStyle/>
          <a:p>
            <a:pPr algn="r" rtl="1">
              <a:buFont typeface="Wingdings 3" pitchFamily="18" charset="2"/>
              <a:buNone/>
            </a:pPr>
            <a:r>
              <a:rPr lang="fa-IR" sz="3200" b="1" dirty="0" smtClean="0">
                <a:solidFill>
                  <a:srgbClr val="0066FF"/>
                </a:solidFill>
              </a:rPr>
              <a:t>19- </a:t>
            </a:r>
            <a:r>
              <a:rPr lang="fa-IR" sz="3200" b="1" dirty="0">
                <a:solidFill>
                  <a:srgbClr val="0066FF"/>
                </a:solidFill>
              </a:rPr>
              <a:t>اگر کودک مضطرب است به او اطمینان بدهید که هر کاری را بتوانید برای حفظ امنیت  و سلامت خانواده انجام می دهید. </a:t>
            </a:r>
            <a:endParaRPr lang="en-US" sz="3200" b="1" dirty="0">
              <a:solidFill>
                <a:srgbClr val="0066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257078" y="3141664"/>
            <a:ext cx="11616267" cy="331152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buFont typeface="Wingdings" pitchFamily="2" charset="2"/>
              <a:buChar char="ü"/>
              <a:defRPr/>
            </a:pPr>
            <a:r>
              <a:rPr lang="fa-IR" sz="2400" b="1" dirty="0">
                <a:solidFill>
                  <a:srgbClr val="FF0000"/>
                </a:solidFill>
              </a:rPr>
              <a:t>ما کیسه های شن را تهیه کردیم که جلوی آب را ببندیم و داروهای مورد نیاز را در یک جای امن گذاشتیم</a:t>
            </a:r>
          </a:p>
          <a:p>
            <a:pPr algn="r" rtl="1">
              <a:buFont typeface="Wingdings" pitchFamily="2" charset="2"/>
              <a:buChar char="ü"/>
              <a:defRPr/>
            </a:pPr>
            <a:r>
              <a:rPr lang="fa-IR" sz="2400" b="1" dirty="0">
                <a:solidFill>
                  <a:srgbClr val="FF0000"/>
                </a:solidFill>
              </a:rPr>
              <a:t>عزیزم من همه جا را ضدعفونی کردم ... همه جا تمیزه! </a:t>
            </a:r>
          </a:p>
          <a:p>
            <a:pPr algn="r" rtl="1">
              <a:buFont typeface="Wingdings" pitchFamily="2" charset="2"/>
              <a:buChar char="ü"/>
              <a:defRPr/>
            </a:pPr>
            <a:r>
              <a:rPr lang="fa-IR" sz="2400" b="1" dirty="0" smtClean="0">
                <a:solidFill>
                  <a:srgbClr val="FF0000"/>
                </a:solidFill>
              </a:rPr>
              <a:t>ما ذخیره و پس انداز پولی داریم و از طرفی من و بابا هر دو کار می کنیم و حقوق می گیریم...</a:t>
            </a:r>
            <a:endParaRPr lang="en-US" sz="2400" b="1" dirty="0">
              <a:solidFill>
                <a:srgbClr val="FF0000"/>
              </a:solidFill>
            </a:endParaRPr>
          </a:p>
          <a:p>
            <a:pPr algn="r" rtl="1" eaLnBrk="1" hangingPunct="1">
              <a:buFont typeface="Wingdings 3" pitchFamily="18" charset="2"/>
              <a:buNone/>
              <a:defRPr/>
            </a:pPr>
            <a:endParaRPr lang="fa-IR" sz="2400" b="1" dirty="0">
              <a:solidFill>
                <a:srgbClr val="0066FF"/>
              </a:solidFill>
            </a:endParaRPr>
          </a:p>
          <a:p>
            <a:pPr algn="r" rtl="1" eaLnBrk="1" hangingPunct="1">
              <a:buFont typeface="Wingdings 3" pitchFamily="18" charset="2"/>
              <a:buNone/>
              <a:defRPr/>
            </a:pPr>
            <a:endParaRPr lang="en-US" sz="2400" b="1" dirty="0">
              <a:cs typeface="Arial"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5712885" y="1481138"/>
            <a:ext cx="5869516" cy="4525962"/>
          </a:xfrm>
        </p:spPr>
        <p:txBody>
          <a:bodyPr/>
          <a:lstStyle/>
          <a:p>
            <a:pPr algn="r" rtl="1" eaLnBrk="1" hangingPunct="1"/>
            <a:r>
              <a:rPr lang="fa-IR" sz="2800" b="1">
                <a:solidFill>
                  <a:srgbClr val="0000FF"/>
                </a:solidFill>
              </a:rPr>
              <a:t>اضطراب طبیعی</a:t>
            </a:r>
          </a:p>
          <a:p>
            <a:pPr algn="r" rtl="1" eaLnBrk="1" hangingPunct="1"/>
            <a:r>
              <a:rPr lang="fa-IR" sz="2800" b="1">
                <a:solidFill>
                  <a:srgbClr val="0000FF"/>
                </a:solidFill>
              </a:rPr>
              <a:t>اضطراب غیر طبیعی</a:t>
            </a:r>
          </a:p>
          <a:p>
            <a:pPr algn="r" rtl="1" eaLnBrk="1" hangingPunct="1"/>
            <a:endParaRPr lang="fa-IR" sz="2800" b="1">
              <a:solidFill>
                <a:srgbClr val="0000FF"/>
              </a:solidFill>
            </a:endParaRPr>
          </a:p>
          <a:p>
            <a:pPr algn="r" rtl="1" eaLnBrk="1" hangingPunct="1"/>
            <a:r>
              <a:rPr lang="fa-IR" sz="2800" b="1">
                <a:solidFill>
                  <a:srgbClr val="0000FF"/>
                </a:solidFill>
              </a:rPr>
              <a:t>علائم و نشانه های اضطراب در کودکان:</a:t>
            </a:r>
          </a:p>
          <a:p>
            <a:pPr algn="r" rtl="1" eaLnBrk="1" hangingPunct="1">
              <a:buFont typeface="Wingdings 3" pitchFamily="18" charset="2"/>
              <a:buNone/>
            </a:pPr>
            <a:r>
              <a:rPr lang="fa-IR" sz="3200" b="1">
                <a:solidFill>
                  <a:srgbClr val="FF0000"/>
                </a:solidFill>
              </a:rPr>
              <a:t>علائم جسمی</a:t>
            </a:r>
          </a:p>
          <a:p>
            <a:pPr algn="r" rtl="1" eaLnBrk="1" hangingPunct="1">
              <a:buFont typeface="Wingdings 3" pitchFamily="18" charset="2"/>
              <a:buNone/>
            </a:pPr>
            <a:r>
              <a:rPr lang="fa-IR" sz="3200" b="1">
                <a:solidFill>
                  <a:srgbClr val="FF0000"/>
                </a:solidFill>
              </a:rPr>
              <a:t>علائم روانشناختی</a:t>
            </a:r>
            <a:endParaRPr lang="en-US" sz="3200" b="1">
              <a:solidFill>
                <a:srgbClr val="FF0000"/>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نشانه های اضطراب در کودکان</a:t>
            </a:r>
            <a:r>
              <a:rPr lang="en-US" dirty="0"/>
              <a:t/>
            </a:r>
            <a:br>
              <a:rPr lang="en-US" dirty="0"/>
            </a:br>
            <a:endParaRPr lang="en-US" dirty="0"/>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527051" y="1557339"/>
            <a:ext cx="10972800" cy="4668837"/>
          </a:xfrm>
        </p:spPr>
        <p:txBody>
          <a:bodyPr>
            <a:normAutofit/>
          </a:bodyPr>
          <a:lstStyle/>
          <a:p>
            <a:pPr algn="r" rtl="1">
              <a:buFont typeface="Wingdings 3" pitchFamily="18" charset="2"/>
              <a:buNone/>
            </a:pPr>
            <a:r>
              <a:rPr lang="fa-IR" sz="2400" b="1" dirty="0" smtClean="0">
                <a:solidFill>
                  <a:srgbClr val="0000FF"/>
                </a:solidFill>
              </a:rPr>
              <a:t>20- </a:t>
            </a:r>
            <a:r>
              <a:rPr lang="fa-IR" sz="2400" b="1" dirty="0">
                <a:solidFill>
                  <a:srgbClr val="0000FF"/>
                </a:solidFill>
              </a:rPr>
              <a:t>به کودک اطمینان دهید که پزشکان و کارشناسان سلامت آماده اند هر کمکی برای سلامت کودک و خانواده انجام دهند تا حال آنها بهتر شود.</a:t>
            </a:r>
            <a:endParaRPr lang="en-US" sz="24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4368800" y="2924176"/>
            <a:ext cx="7247467" cy="417671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fa-IR" sz="2400" b="1" dirty="0">
              <a:solidFill>
                <a:srgbClr val="FF0000"/>
              </a:solidFill>
            </a:endParaRPr>
          </a:p>
          <a:p>
            <a:pPr algn="r" rtl="1" eaLnBrk="1" hangingPunct="1">
              <a:defRPr/>
            </a:pPr>
            <a:r>
              <a:rPr lang="fa-IR" sz="2400" b="1" dirty="0">
                <a:solidFill>
                  <a:srgbClr val="FF0000"/>
                </a:solidFill>
              </a:rPr>
              <a:t>اگه مشکلی داشتیم میریم پیش دکتر، اون مارو معاینه می­کنه و می­گه چکار کنیم، لازم باشه بهمون دارو می­ده. فعلا باید مراقب باشیم که بهداشت رو رعایت کنیم، ماسک بزنیم،باید عادت کنیم که دست به چشم و بینی و دهان خودمون نزنیم."</a:t>
            </a:r>
            <a:endParaRPr lang="en-US" sz="2400" b="1" dirty="0">
              <a:solidFill>
                <a:srgbClr val="FF0000"/>
              </a:solidFill>
            </a:endParaRPr>
          </a:p>
          <a:p>
            <a:pPr algn="r" rtl="1" eaLnBrk="1" hangingPunct="1">
              <a:buFont typeface="Wingdings 3" pitchFamily="18" charset="2"/>
              <a:buNone/>
              <a:defRPr/>
            </a:pPr>
            <a:endParaRPr lang="fa-IR" sz="2400" b="1" dirty="0">
              <a:solidFill>
                <a:srgbClr val="FF0000"/>
              </a:solidFill>
            </a:endParaRPr>
          </a:p>
          <a:p>
            <a:pPr algn="r" rtl="1" eaLnBrk="1" hangingPunct="1">
              <a:buFont typeface="Wingdings 3" pitchFamily="18" charset="2"/>
              <a:buNone/>
              <a:defRPr/>
            </a:pPr>
            <a:endParaRPr lang="en-US" sz="2400" b="1" dirty="0">
              <a:cs typeface="Arial" charset="0"/>
            </a:endParaRPr>
          </a:p>
        </p:txBody>
      </p:sp>
      <p:pic>
        <p:nvPicPr>
          <p:cNvPr id="32773" name="Picture 2" descr="3D دکتر مردم سفید با گوشی طبی و کیت کمک های اولیه ، پس زمینه سفید جدا شده،  تصویر 3D عکس 1095615 : پارس استاک - شاتر استوک پارسی"/>
          <p:cNvPicPr>
            <a:picLocks noChangeAspect="1" noChangeArrowheads="1"/>
          </p:cNvPicPr>
          <p:nvPr/>
        </p:nvPicPr>
        <p:blipFill>
          <a:blip r:embed="rId2"/>
          <a:srcRect/>
          <a:stretch>
            <a:fillRect/>
          </a:stretch>
        </p:blipFill>
        <p:spPr bwMode="auto">
          <a:xfrm>
            <a:off x="0" y="2892426"/>
            <a:ext cx="4607984" cy="3965575"/>
          </a:xfrm>
          <a:prstGeom prst="rect">
            <a:avLst/>
          </a:prstGeom>
          <a:noFill/>
          <a:ln w="9525">
            <a:noFill/>
            <a:miter lim="800000"/>
            <a:headEnd/>
            <a:tailEnd/>
          </a:ln>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527051" y="1557339"/>
            <a:ext cx="10972800" cy="4668837"/>
          </a:xfrm>
        </p:spPr>
        <p:txBody>
          <a:bodyPr>
            <a:normAutofit/>
          </a:bodyPr>
          <a:lstStyle/>
          <a:p>
            <a:pPr algn="r" rtl="1">
              <a:buFont typeface="Wingdings 3" pitchFamily="18" charset="2"/>
              <a:buNone/>
            </a:pPr>
            <a:r>
              <a:rPr lang="fa-IR" sz="2400" b="1" dirty="0" smtClean="0">
                <a:solidFill>
                  <a:srgbClr val="0000FF"/>
                </a:solidFill>
              </a:rPr>
              <a:t>21-دریافت </a:t>
            </a:r>
            <a:r>
              <a:rPr lang="fa-IR" sz="2400" b="1" dirty="0">
                <a:solidFill>
                  <a:srgbClr val="0000FF"/>
                </a:solidFill>
              </a:rPr>
              <a:t>کمک های تخصصی در صورت لزوم</a:t>
            </a:r>
            <a:endParaRPr lang="en-US" sz="24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5804156" y="2590801"/>
            <a:ext cx="4091005" cy="41767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800" b="1" dirty="0">
                <a:solidFill>
                  <a:schemeClr val="tx1"/>
                </a:solidFill>
                <a:cs typeface="Arial" charset="0"/>
              </a:rPr>
              <a:t>فکر کنم شاید بتونیم از یک مشاور کمک بگیریم..</a:t>
            </a:r>
            <a:endParaRPr lang="en-US" sz="2800" b="1" dirty="0">
              <a:solidFill>
                <a:schemeClr val="tx1"/>
              </a:solidFill>
              <a:cs typeface="Arial" charset="0"/>
            </a:endParaRPr>
          </a:p>
        </p:txBody>
      </p:sp>
      <p:pic>
        <p:nvPicPr>
          <p:cNvPr id="32773" name="Picture 2" descr="3D دکتر مردم سفید با گوشی طبی و کیت کمک های اولیه ، پس زمینه سفید جدا شده،  تصویر 3D عکس 1095615 : پارس استاک - شاتر استوک پارسی"/>
          <p:cNvPicPr>
            <a:picLocks noChangeAspect="1" noChangeArrowheads="1"/>
          </p:cNvPicPr>
          <p:nvPr/>
        </p:nvPicPr>
        <p:blipFill>
          <a:blip r:embed="rId2"/>
          <a:srcRect/>
          <a:stretch>
            <a:fillRect/>
          </a:stretch>
        </p:blipFill>
        <p:spPr bwMode="auto">
          <a:xfrm>
            <a:off x="0" y="2892426"/>
            <a:ext cx="4607984" cy="3965575"/>
          </a:xfrm>
          <a:prstGeom prst="rect">
            <a:avLst/>
          </a:prstGeom>
          <a:noFill/>
          <a:ln w="9525">
            <a:noFill/>
            <a:miter lim="800000"/>
            <a:headEnd/>
            <a:tailEnd/>
          </a:ln>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527051" y="1700213"/>
            <a:ext cx="10972800" cy="4525962"/>
          </a:xfrm>
        </p:spPr>
        <p:txBody>
          <a:bodyPr/>
          <a:lstStyle/>
          <a:p>
            <a:pPr algn="r" rtl="1" eaLnBrk="1" hangingPunct="1">
              <a:buFont typeface="Wingdings 3" pitchFamily="18" charset="2"/>
              <a:buNone/>
            </a:pPr>
            <a:r>
              <a:rPr lang="fa-IR" sz="3200" b="1" dirty="0" smtClean="0">
                <a:solidFill>
                  <a:srgbClr val="0000FF"/>
                </a:solidFill>
              </a:rPr>
              <a:t>22- </a:t>
            </a:r>
            <a:r>
              <a:rPr lang="fa-IR" sz="3200" b="1" dirty="0">
                <a:solidFill>
                  <a:srgbClr val="0000FF"/>
                </a:solidFill>
              </a:rPr>
              <a:t>در زمان های سخت کودکان به توجه و محبت بیشتری نیاز دارند، آنها را بیشتر نوازش کنید و با آنها بیشتر وقت بگذرانید.</a:t>
            </a:r>
          </a:p>
          <a:p>
            <a:pPr algn="r" rtl="1" eaLnBrk="1" hangingPunct="1">
              <a:buFont typeface="Wingdings 3" pitchFamily="18" charset="2"/>
              <a:buNone/>
            </a:pPr>
            <a:r>
              <a:rPr lang="fa-IR" sz="3200" b="1" dirty="0" smtClean="0">
                <a:solidFill>
                  <a:srgbClr val="0000FF"/>
                </a:solidFill>
              </a:rPr>
              <a:t>23- </a:t>
            </a:r>
            <a:r>
              <a:rPr lang="fa-IR" sz="3200" b="1" dirty="0">
                <a:solidFill>
                  <a:srgbClr val="0000FF"/>
                </a:solidFill>
              </a:rPr>
              <a:t>از خودتان مراقبت کنید. </a:t>
            </a:r>
          </a:p>
          <a:p>
            <a:pPr algn="r" rtl="1" eaLnBrk="1" hangingPunct="1">
              <a:buFont typeface="Wingdings 3" pitchFamily="18" charset="2"/>
              <a:buNone/>
            </a:pPr>
            <a:r>
              <a:rPr lang="fa-IR" sz="3200" b="1" dirty="0" smtClean="0">
                <a:solidFill>
                  <a:srgbClr val="0000FF"/>
                </a:solidFill>
              </a:rPr>
              <a:t>24- </a:t>
            </a:r>
            <a:r>
              <a:rPr lang="ar-SA" sz="3200" b="1" dirty="0">
                <a:solidFill>
                  <a:srgbClr val="0000FF"/>
                </a:solidFill>
              </a:rPr>
              <a:t>مثال و الگوی خوبی برای فرزندتان باشید</a:t>
            </a:r>
            <a:r>
              <a:rPr lang="fa-IR" sz="3200" b="1" dirty="0">
                <a:solidFill>
                  <a:srgbClr val="0000FF"/>
                </a:solidFill>
              </a:rPr>
              <a:t>.</a:t>
            </a:r>
          </a:p>
          <a:p>
            <a:pPr algn="r" rtl="1" eaLnBrk="1" hangingPunct="1">
              <a:buFont typeface="Wingdings 3" pitchFamily="18" charset="2"/>
              <a:buNone/>
            </a:pPr>
            <a:r>
              <a:rPr lang="fa-IR" sz="3200" b="1" dirty="0" smtClean="0">
                <a:solidFill>
                  <a:srgbClr val="0000FF"/>
                </a:solidFill>
              </a:rPr>
              <a:t>25- </a:t>
            </a:r>
            <a:r>
              <a:rPr lang="fa-IR" sz="3200" b="1" dirty="0">
                <a:solidFill>
                  <a:srgbClr val="0000FF"/>
                </a:solidFill>
              </a:rPr>
              <a:t>در کنار کودک حضور داشته باشید </a:t>
            </a:r>
            <a:r>
              <a:rPr lang="fa-IR" sz="2000" b="1" dirty="0">
                <a:solidFill>
                  <a:srgbClr val="0000FF"/>
                </a:solidFill>
              </a:rPr>
              <a:t>(والدین یا یک یزرگسال آشنا)</a:t>
            </a:r>
          </a:p>
          <a:p>
            <a:pPr algn="r" rtl="1" eaLnBrk="1" hangingPunct="1">
              <a:buFont typeface="Wingdings 3" pitchFamily="18" charset="2"/>
              <a:buNone/>
            </a:pPr>
            <a:r>
              <a:rPr lang="fa-IR" sz="3200" b="1" dirty="0" smtClean="0">
                <a:solidFill>
                  <a:srgbClr val="0000FF"/>
                </a:solidFill>
              </a:rPr>
              <a:t>26- </a:t>
            </a:r>
            <a:r>
              <a:rPr lang="fa-IR" sz="3200" b="1" dirty="0">
                <a:solidFill>
                  <a:srgbClr val="0000FF"/>
                </a:solidFill>
              </a:rPr>
              <a:t>سعی کنید  هرچه زودتر روال معمول خانه را برقرار کنید. </a:t>
            </a:r>
          </a:p>
          <a:p>
            <a:pPr algn="r" rtl="1" eaLnBrk="1" hangingPunct="1">
              <a:buFont typeface="Wingdings 3" pitchFamily="18" charset="2"/>
              <a:buNone/>
            </a:pPr>
            <a:endParaRPr lang="en-US" b="1" dirty="0">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Users\fariba\Pictures\mehr 1399\119APPLE\IMG_9121.JPG"/>
          <p:cNvPicPr>
            <a:picLocks noGrp="1" noChangeAspect="1" noChangeArrowheads="1"/>
          </p:cNvPicPr>
          <p:nvPr>
            <p:ph idx="1"/>
          </p:nvPr>
        </p:nvPicPr>
        <p:blipFill>
          <a:blip r:embed="rId2"/>
          <a:srcRect/>
          <a:stretch>
            <a:fillRect/>
          </a:stretch>
        </p:blipFill>
        <p:spPr>
          <a:xfrm>
            <a:off x="1128185" y="-458788"/>
            <a:ext cx="9063567" cy="7059613"/>
          </a:xfrm>
          <a:noFill/>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42" name="Picture 2" descr="C:\Users\fariba\Desktop\66.jpg"/>
          <p:cNvPicPr>
            <a:picLocks noChangeAspect="1" noChangeArrowheads="1"/>
          </p:cNvPicPr>
          <p:nvPr/>
        </p:nvPicPr>
        <p:blipFill>
          <a:blip r:embed="rId2"/>
          <a:srcRect/>
          <a:stretch>
            <a:fillRect/>
          </a:stretch>
        </p:blipFill>
        <p:spPr bwMode="auto">
          <a:xfrm>
            <a:off x="500063" y="314327"/>
            <a:ext cx="11129962" cy="6229350"/>
          </a:xfrm>
          <a:prstGeom prst="rect">
            <a:avLst/>
          </a:prstGeom>
          <a:noFill/>
        </p:spPr>
      </p:pic>
      <p:sp>
        <p:nvSpPr>
          <p:cNvPr id="5" name="TextBox 4"/>
          <p:cNvSpPr txBox="1"/>
          <p:nvPr/>
        </p:nvSpPr>
        <p:spPr>
          <a:xfrm>
            <a:off x="885827" y="5229224"/>
            <a:ext cx="8986838" cy="769441"/>
          </a:xfrm>
          <a:prstGeom prst="rect">
            <a:avLst/>
          </a:prstGeom>
          <a:noFill/>
        </p:spPr>
        <p:txBody>
          <a:bodyPr wrap="square" rtlCol="0">
            <a:spAutoFit/>
          </a:bodyPr>
          <a:lstStyle/>
          <a:p>
            <a:r>
              <a:rPr lang="en-US" sz="4400" b="1"/>
              <a:t>Any questions?</a:t>
            </a:r>
            <a:endParaRPr lang="en-US" sz="4400" b="1"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normAutofit/>
          </a:bodyPr>
          <a:lstStyle/>
          <a:p>
            <a:pPr algn="r" rtl="1" eaLnBrk="1" hangingPunct="1">
              <a:buFont typeface="Wingdings 3" pitchFamily="18" charset="2"/>
              <a:buNone/>
            </a:pPr>
            <a:r>
              <a:rPr lang="fa-IR" dirty="0"/>
              <a:t>  </a:t>
            </a:r>
            <a:r>
              <a:rPr lang="fa-IR" sz="2800" b="1" dirty="0"/>
              <a:t> </a:t>
            </a:r>
            <a:r>
              <a:rPr lang="fa-IR" sz="2400" b="1" dirty="0"/>
              <a:t>اضطراب در کودکان می تواند به شکل علائم جسمی تظاهر پیدا کند و برخی از این علائم </a:t>
            </a:r>
            <a:r>
              <a:rPr lang="fa-IR" sz="2400" b="1" dirty="0" smtClean="0"/>
              <a:t>، </a:t>
            </a:r>
            <a:r>
              <a:rPr lang="fa-IR" sz="2400" b="1" dirty="0"/>
              <a:t>ممکن است تداعی کننده ابتلا به </a:t>
            </a:r>
            <a:r>
              <a:rPr lang="fa-IR" sz="2400" b="1" dirty="0" smtClean="0"/>
              <a:t>بیماری های جسمی </a:t>
            </a:r>
            <a:r>
              <a:rPr lang="fa-IR" sz="2400" b="1" dirty="0"/>
              <a:t>باشد، مانند:</a:t>
            </a:r>
          </a:p>
          <a:p>
            <a:pPr algn="r" rtl="1" eaLnBrk="1" hangingPunct="1">
              <a:buFont typeface="Wingdings" pitchFamily="2" charset="2"/>
              <a:buChar char="ü"/>
            </a:pPr>
            <a:r>
              <a:rPr lang="fa-IR" dirty="0"/>
              <a:t> </a:t>
            </a:r>
            <a:r>
              <a:rPr lang="fa-IR" sz="3200" b="1" dirty="0">
                <a:solidFill>
                  <a:srgbClr val="0000FF"/>
                </a:solidFill>
              </a:rPr>
              <a:t>کم آوردن نفس </a:t>
            </a:r>
            <a:endParaRPr lang="en-US" sz="3200" b="1" dirty="0">
              <a:solidFill>
                <a:srgbClr val="0000FF"/>
              </a:solidFill>
            </a:endParaRPr>
          </a:p>
          <a:p>
            <a:pPr algn="r" rtl="1" eaLnBrk="1" hangingPunct="1">
              <a:buFont typeface="Wingdings" pitchFamily="2" charset="2"/>
              <a:buChar char="ü"/>
            </a:pPr>
            <a:r>
              <a:rPr lang="fa-IR" sz="3200" b="1" dirty="0">
                <a:solidFill>
                  <a:srgbClr val="0000FF"/>
                </a:solidFill>
              </a:rPr>
              <a:t>دل درد</a:t>
            </a:r>
            <a:endParaRPr lang="en-US" sz="3200" b="1" dirty="0">
              <a:solidFill>
                <a:srgbClr val="0000FF"/>
              </a:solidFill>
            </a:endParaRPr>
          </a:p>
          <a:p>
            <a:pPr algn="r" rtl="1" eaLnBrk="1" hangingPunct="1">
              <a:buFont typeface="Wingdings" pitchFamily="2" charset="2"/>
              <a:buChar char="ü"/>
            </a:pPr>
            <a:r>
              <a:rPr lang="fa-IR" sz="3200" b="1" dirty="0">
                <a:solidFill>
                  <a:srgbClr val="0000FF"/>
                </a:solidFill>
              </a:rPr>
              <a:t>حالت تهوع یا استفراغ</a:t>
            </a:r>
            <a:endParaRPr lang="en-US" sz="3200" b="1" dirty="0">
              <a:solidFill>
                <a:srgbClr val="0000FF"/>
              </a:solidFill>
            </a:endParaRPr>
          </a:p>
          <a:p>
            <a:pPr algn="r" rtl="1" eaLnBrk="1" hangingPunct="1">
              <a:buFont typeface="Wingdings" pitchFamily="2" charset="2"/>
              <a:buChar char="ü"/>
            </a:pPr>
            <a:r>
              <a:rPr lang="fa-IR" sz="3200" b="1" dirty="0">
                <a:solidFill>
                  <a:srgbClr val="0000FF"/>
                </a:solidFill>
              </a:rPr>
              <a:t>سردرد، تپش قلب و.. </a:t>
            </a:r>
            <a:endParaRPr lang="en-US" sz="3200" b="1" dirty="0">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شباهت علائم جسمی اضطراب با </a:t>
            </a:r>
            <a:r>
              <a:rPr lang="fa-IR" b="1" dirty="0" smtClean="0"/>
              <a:t>بیماری های طبی</a:t>
            </a:r>
            <a:endParaRPr lang="en-US" b="1" dirty="0"/>
          </a:p>
        </p:txBody>
      </p:sp>
      <p:pic>
        <p:nvPicPr>
          <p:cNvPr id="12292" name="Picture 5" descr="ویروس کرونا| هفت راه برای مقابله با ترس از کرونا | اعتمادآنلاین"/>
          <p:cNvPicPr>
            <a:picLocks noChangeAspect="1" noChangeArrowheads="1"/>
          </p:cNvPicPr>
          <p:nvPr/>
        </p:nvPicPr>
        <p:blipFill>
          <a:blip r:embed="rId2"/>
          <a:srcRect/>
          <a:stretch>
            <a:fillRect/>
          </a:stretch>
        </p:blipFill>
        <p:spPr bwMode="auto">
          <a:xfrm>
            <a:off x="983673" y="2771920"/>
            <a:ext cx="4585854" cy="3102407"/>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algn="r" rtl="1" eaLnBrk="1" hangingPunct="1"/>
            <a:r>
              <a:rPr lang="fa-IR" sz="3600" b="1">
                <a:solidFill>
                  <a:srgbClr val="0000FF"/>
                </a:solidFill>
              </a:rPr>
              <a:t>ویژگی های سرشتی و ذاتی</a:t>
            </a:r>
            <a:endParaRPr lang="en-US" sz="3600" b="1">
              <a:solidFill>
                <a:srgbClr val="0000FF"/>
              </a:solidFill>
              <a:cs typeface="Arial" charset="0"/>
            </a:endParaRPr>
          </a:p>
          <a:p>
            <a:pPr algn="r" rtl="1" eaLnBrk="1" hangingPunct="1"/>
            <a:r>
              <a:rPr lang="fa-IR" sz="3600" b="1">
                <a:solidFill>
                  <a:srgbClr val="0000FF"/>
                </a:solidFill>
              </a:rPr>
              <a:t> وضعیت سلامت روان و آسیب پذیری</a:t>
            </a:r>
            <a:endParaRPr lang="en-US" sz="3600" b="1">
              <a:solidFill>
                <a:srgbClr val="0000FF"/>
              </a:solidFill>
              <a:cs typeface="Arial" charset="0"/>
            </a:endParaRPr>
          </a:p>
          <a:p>
            <a:pPr algn="r" rtl="1" eaLnBrk="1" hangingPunct="1"/>
            <a:r>
              <a:rPr lang="fa-IR" sz="3600" b="1">
                <a:solidFill>
                  <a:srgbClr val="0000FF"/>
                </a:solidFill>
              </a:rPr>
              <a:t> تجربه های پیشین رویدادهای دشوار و استرس زا</a:t>
            </a:r>
            <a:endParaRPr lang="en-US" sz="3600" b="1">
              <a:solidFill>
                <a:srgbClr val="0000FF"/>
              </a:solidFill>
              <a:cs typeface="Arial" charset="0"/>
            </a:endParaRPr>
          </a:p>
          <a:p>
            <a:pPr algn="r" rtl="1" eaLnBrk="1" hangingPunct="1"/>
            <a:r>
              <a:rPr lang="fa-IR" sz="3600" b="1">
                <a:solidFill>
                  <a:srgbClr val="0000FF"/>
                </a:solidFill>
              </a:rPr>
              <a:t>محیط خانواده و الگوبرداری از رفتار والدین</a:t>
            </a:r>
            <a:endParaRPr lang="en-US" sz="3600" b="1">
              <a:solidFill>
                <a:srgbClr val="0000FF"/>
              </a:solidFill>
              <a:cs typeface="Arial" charset="0"/>
            </a:endParaRPr>
          </a:p>
          <a:p>
            <a:pPr algn="r" rtl="1" eaLnBrk="1" hangingPunct="1"/>
            <a:r>
              <a:rPr lang="ar-SA" sz="3600" b="1">
                <a:solidFill>
                  <a:srgbClr val="0000FF"/>
                </a:solidFill>
              </a:rPr>
              <a:t>شرایط </a:t>
            </a:r>
            <a:r>
              <a:rPr lang="fa-IR" sz="3600" b="1">
                <a:solidFill>
                  <a:srgbClr val="0000FF"/>
                </a:solidFill>
              </a:rPr>
              <a:t>و </a:t>
            </a:r>
            <a:r>
              <a:rPr lang="ar-SA" sz="3600" b="1">
                <a:solidFill>
                  <a:srgbClr val="0000FF"/>
                </a:solidFill>
              </a:rPr>
              <a:t>حمایت اجتماعی</a:t>
            </a:r>
            <a:endParaRPr lang="en-US" sz="3600" b="1">
              <a:solidFill>
                <a:srgbClr val="0000FF"/>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علت تجربه اضطراب شدید در برخی کودکان</a:t>
            </a:r>
            <a:endParaRPr lang="en-US" b="1"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r" rtl="1" eaLnBrk="1" hangingPunct="1">
              <a:buFont typeface="Wingdings 3" pitchFamily="18" charset="2"/>
              <a:buNone/>
            </a:pPr>
            <a:r>
              <a:rPr lang="fa-IR" sz="3200" b="1">
                <a:solidFill>
                  <a:srgbClr val="0000FF"/>
                </a:solidFill>
              </a:rPr>
              <a:t>1- به دست آوردن اطلاعات و اصلاح انها :</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334433" y="2349500"/>
            <a:ext cx="11618384" cy="35067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400" b="1" dirty="0">
                <a:solidFill>
                  <a:srgbClr val="FF0000"/>
                </a:solidFill>
              </a:rPr>
              <a:t>خوب عزیزم اول به من بگو درمورد </a:t>
            </a:r>
            <a:r>
              <a:rPr lang="fa-IR" sz="2400" b="1" dirty="0" smtClean="0">
                <a:solidFill>
                  <a:srgbClr val="FF0000"/>
                </a:solidFill>
              </a:rPr>
              <a:t>این بیماری چی </a:t>
            </a:r>
            <a:r>
              <a:rPr lang="fa-IR" sz="2400" b="1" dirty="0">
                <a:solidFill>
                  <a:srgbClr val="FF0000"/>
                </a:solidFill>
              </a:rPr>
              <a:t>شنیدی؟ به نظرت این بیماری چیه؟ ..... آهان... چقدر خوبه که تو دنبال این هستی که راجع به چیزهایی که شنیدی، بیشتر بفهمی... یادته پارسال قبل از جشن تولدت سرما خورده بودی، چند روز مدرسه نرفتی و تو خونه موندی تا استراحت کنی، تب داشتی، سرفه می کردی و..... </a:t>
            </a:r>
            <a:endParaRPr lang="en-US" sz="2400" b="1" dirty="0">
              <a:solidFill>
                <a:srgbClr val="FF0000"/>
              </a:solidFill>
              <a:cs typeface="Arial"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r" rtl="1" eaLnBrk="1" hangingPunct="1">
              <a:buFont typeface="Wingdings 3" pitchFamily="18" charset="2"/>
              <a:buNone/>
            </a:pPr>
            <a:r>
              <a:rPr lang="fa-IR" sz="3200" b="1">
                <a:solidFill>
                  <a:srgbClr val="0000FF"/>
                </a:solidFill>
              </a:rPr>
              <a:t>1- به دست آوردن اطلاعات و اصلاح انها :</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نوجوانان درگیر در بحران کمک کنیم؟</a:t>
            </a:r>
            <a:endParaRPr lang="en-US" b="1" dirty="0"/>
          </a:p>
        </p:txBody>
      </p:sp>
      <p:sp>
        <p:nvSpPr>
          <p:cNvPr id="4" name="Oval 3"/>
          <p:cNvSpPr/>
          <p:nvPr/>
        </p:nvSpPr>
        <p:spPr>
          <a:xfrm>
            <a:off x="334433" y="2349500"/>
            <a:ext cx="11618384" cy="3506788"/>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1">
              <a:defRPr/>
            </a:pPr>
            <a:r>
              <a:rPr lang="fa-IR" sz="2400" b="1" dirty="0">
                <a:solidFill>
                  <a:schemeClr val="tx1"/>
                </a:solidFill>
              </a:rPr>
              <a:t>میدونم ...این روزها </a:t>
            </a:r>
            <a:r>
              <a:rPr lang="fa-IR" sz="2400" b="1" dirty="0" smtClean="0">
                <a:solidFill>
                  <a:schemeClr val="tx1"/>
                </a:solidFill>
              </a:rPr>
              <a:t>خیلی از بچه ها نگرانند... </a:t>
            </a:r>
            <a:r>
              <a:rPr lang="fa-IR" sz="2400" b="1" dirty="0">
                <a:solidFill>
                  <a:schemeClr val="tx1"/>
                </a:solidFill>
              </a:rPr>
              <a:t>دقیقا چی تو را این همه آشفته کرده؟ نگران چی هستی؟ </a:t>
            </a:r>
            <a:r>
              <a:rPr lang="fa-IR" sz="2400" b="1" dirty="0" smtClean="0">
                <a:solidFill>
                  <a:schemeClr val="tx1"/>
                </a:solidFill>
              </a:rPr>
              <a:t>بله مدارس باز شده و تو باید حضوری در مدرسه شرکت کنی. بعضی از بچه ها نگران وضعیت درسی شون هستند و بعضی ها نگرانند نتونند دوست پیدا کنند و....</a:t>
            </a:r>
            <a:endParaRPr lang="en-US" sz="2400" b="1" dirty="0">
              <a:solidFill>
                <a:schemeClr val="tx1"/>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1628776"/>
            <a:ext cx="12192000" cy="4525963"/>
          </a:xfrm>
        </p:spPr>
        <p:txBody>
          <a:bodyPr/>
          <a:lstStyle/>
          <a:p>
            <a:pPr algn="r" rtl="1" eaLnBrk="1" hangingPunct="1">
              <a:buFont typeface="Wingdings 3" pitchFamily="18" charset="2"/>
              <a:buNone/>
            </a:pPr>
            <a:r>
              <a:rPr lang="fa-IR" sz="3200" b="1">
                <a:solidFill>
                  <a:srgbClr val="0066FF"/>
                </a:solidFill>
              </a:rPr>
              <a:t>2- توضیح دادن و پاسخ به سوالات کودکان متناسب با سن،  سطح شناختی و درکی </a:t>
            </a:r>
          </a:p>
          <a:p>
            <a:pPr algn="ctr" rtl="1" eaLnBrk="1" hangingPunct="1">
              <a:buFont typeface="Wingdings 3" pitchFamily="18" charset="2"/>
              <a:buNone/>
            </a:pPr>
            <a:r>
              <a:rPr lang="fa-IR" b="1">
                <a:solidFill>
                  <a:srgbClr val="FF0000"/>
                </a:solidFill>
              </a:rPr>
              <a:t>  </a:t>
            </a:r>
            <a:endParaRPr lang="fa-IR" b="1"/>
          </a:p>
          <a:p>
            <a:pPr algn="r" rtl="1" eaLnBrk="1" hangingPunct="1">
              <a:buFont typeface="Wingdings 3" pitchFamily="18" charset="2"/>
              <a:buNone/>
            </a:pPr>
            <a:endParaRPr lang="fa-IR" b="1"/>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چگونه به کودکان درگیر در بحران کمک کنیم؟</a:t>
            </a:r>
            <a:endParaRPr lang="en-US" b="1" dirty="0"/>
          </a:p>
        </p:txBody>
      </p:sp>
      <p:sp>
        <p:nvSpPr>
          <p:cNvPr id="4" name="Oval 3"/>
          <p:cNvSpPr/>
          <p:nvPr/>
        </p:nvSpPr>
        <p:spPr>
          <a:xfrm>
            <a:off x="334433" y="2636838"/>
            <a:ext cx="11618384" cy="381635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400" b="1" dirty="0">
                <a:solidFill>
                  <a:srgbClr val="FF0000"/>
                </a:solidFill>
              </a:rPr>
              <a:t>فکر کنم تو از این نگرانی که وقتی من سرکار می­رم یه موقع کرونا بگیرم، درسته؟ ... </a:t>
            </a:r>
            <a:endParaRPr lang="en-US" sz="2400" b="1" dirty="0">
              <a:solidFill>
                <a:srgbClr val="FF0000"/>
              </a:solidFill>
              <a:cs typeface="Arial" charset="0"/>
            </a:endParaRPr>
          </a:p>
          <a:p>
            <a:pPr algn="ctr" rtl="1" eaLnBrk="1" hangingPunct="1">
              <a:buFont typeface="Wingdings 3" pitchFamily="18" charset="2"/>
              <a:buNone/>
              <a:defRPr/>
            </a:pPr>
            <a:r>
              <a:rPr lang="fa-IR" sz="2400" b="1" dirty="0">
                <a:solidFill>
                  <a:srgbClr val="FF0000"/>
                </a:solidFill>
              </a:rPr>
              <a:t>- خوب من هم مثل تو مواظب </a:t>
            </a:r>
            <a:r>
              <a:rPr lang="fa-IR" sz="2400" b="1" dirty="0" smtClean="0">
                <a:solidFill>
                  <a:srgbClr val="FF0000"/>
                </a:solidFill>
              </a:rPr>
              <a:t>هستم</a:t>
            </a:r>
            <a:r>
              <a:rPr lang="fa-IR" sz="2400" b="1" dirty="0">
                <a:solidFill>
                  <a:srgbClr val="FF0000"/>
                </a:solidFill>
              </a:rPr>
              <a:t>. برای همین هم سعی می کنم هم تو اداره و هم تو خونه حسابی بهداشت را رعایت کنم ...  خودت هم می­بینی که تا از سر کار برمی­گردم با اینکه خیلی دلم برات تنگ شده و دوست دارم بیای تو بغلم و بوست کنم، اصلا بهت نزدیک نمی­شم و اول می­دوم تو دستشویی..."</a:t>
            </a:r>
            <a:endParaRPr lang="en-US" sz="2400" b="1" dirty="0">
              <a:solidFill>
                <a:srgbClr val="FF0000"/>
              </a:solidFill>
              <a:cs typeface="Arial" charset="0"/>
            </a:endParaRPr>
          </a:p>
        </p:txBody>
      </p:sp>
    </p:spTree>
  </p:cSld>
  <p:clrMapOvr>
    <a:masterClrMapping/>
  </p:clrMapOvr>
  <p:transition spd="med">
    <p:fade/>
  </p:transition>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126</TotalTime>
  <Words>2566</Words>
  <Application>Microsoft Office PowerPoint</Application>
  <PresentationFormat>Custom</PresentationFormat>
  <Paragraphs>178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Ocean 16x9</vt:lpstr>
      <vt:lpstr>بسته آموزش فرزندپروری  در بحران­ها همراه با ظرفیت­سازی و  ارزیابی کارشناسان</vt:lpstr>
      <vt:lpstr>مدیریت اضطراب کودکان در بحران</vt:lpstr>
      <vt:lpstr>مدیریت استرس و اضطراب در کودکان درگیر در بحران  </vt:lpstr>
      <vt:lpstr>نشانه های اضطراب در کودکان </vt:lpstr>
      <vt:lpstr>شباهت علائم جسمی اضطراب با بیماری های طبی</vt:lpstr>
      <vt:lpstr>علت تجربه اضطراب شدید در برخی کودکان</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کودکان درگیر در بحران کمک کنیم؟</vt:lpstr>
      <vt:lpstr>چگونه به کودکان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نوجوانان درگیر در بحران کمک کنیم؟</vt:lpstr>
      <vt:lpstr>چگونه به نوجوانان درگیر در بحران کمک کنیم؟</vt:lpstr>
      <vt:lpstr>چگونه به نوجوانان درگیر در بحران کمک کنیم؟</vt:lpstr>
      <vt:lpstr>چگونه به نوجوانان درگیر در بحران کمک کنیم؟</vt:lpstr>
      <vt:lpstr>چگونه به نوجوانان درگیر در بحران کمک کنیم؟</vt:lpstr>
      <vt:lpstr>چگونه به کودکان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کودکان درگیر در بحران کمک کنیم؟</vt:lpstr>
      <vt:lpstr>PowerPoint Presentation</vt:lpstr>
      <vt:lpstr>چگونه به کودکان درگیر در بحران کمک کنیم؟</vt:lpstr>
      <vt:lpstr>چگونه به کودکان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چگونه به کودکان درگیر در بحران کمک کنیم؟</vt:lpstr>
      <vt:lpstr>چگونه به نوجوانان درگیر در بحران کمک کنیم؟</vt:lpstr>
      <vt:lpstr>چگونه به کودکان درگیر در بحران کمک کنیم؟</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بسته آموزش فرزندپروری  در بحران­ها همراه با ظرفیت­سازی و  ارزیابی کارشناسان</dc:title>
  <dc:creator>Windows User</dc:creator>
  <cp:lastModifiedBy>bimariha1</cp:lastModifiedBy>
  <cp:revision>18</cp:revision>
  <dcterms:created xsi:type="dcterms:W3CDTF">2020-06-18T14:37:00Z</dcterms:created>
  <dcterms:modified xsi:type="dcterms:W3CDTF">2022-07-07T08:16:07Z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